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0"/>
  </p:notesMasterIdLst>
  <p:sldIdLst>
    <p:sldId id="256" r:id="rId5"/>
    <p:sldId id="257" r:id="rId6"/>
    <p:sldId id="259" r:id="rId7"/>
    <p:sldId id="283" r:id="rId8"/>
    <p:sldId id="284" r:id="rId9"/>
    <p:sldId id="285" r:id="rId10"/>
    <p:sldId id="286" r:id="rId11"/>
    <p:sldId id="287" r:id="rId12"/>
    <p:sldId id="288" r:id="rId13"/>
    <p:sldId id="260" r:id="rId14"/>
    <p:sldId id="262" r:id="rId15"/>
    <p:sldId id="263" r:id="rId16"/>
    <p:sldId id="264" r:id="rId17"/>
    <p:sldId id="265" r:id="rId18"/>
    <p:sldId id="266" r:id="rId19"/>
    <p:sldId id="267" r:id="rId20"/>
    <p:sldId id="268" r:id="rId21"/>
    <p:sldId id="269" r:id="rId22"/>
    <p:sldId id="270" r:id="rId23"/>
    <p:sldId id="271" r:id="rId24"/>
    <p:sldId id="277" r:id="rId25"/>
    <p:sldId id="278" r:id="rId26"/>
    <p:sldId id="279" r:id="rId27"/>
    <p:sldId id="281" r:id="rId28"/>
    <p:sldId id="282" r:id="rId29"/>
  </p:sldIdLst>
  <p:sldSz cx="9144000" cy="5143500" type="screen16x9"/>
  <p:notesSz cx="6858000" cy="9144000"/>
  <p:embeddedFontLst>
    <p:embeddedFont>
      <p:font typeface="Cambria Math" panose="02040503050406030204" pitchFamily="18" charset="0"/>
      <p:regular r:id="rId31"/>
    </p:embeddedFont>
    <p:embeddedFont>
      <p:font typeface="Edwardian Script ITC" panose="030303020407070D0804" pitchFamily="66" charset="77"/>
      <p:regular r:id="rId32"/>
    </p:embeddedFont>
    <p:embeddedFont>
      <p:font typeface="Lato" panose="020F0502020204030203" pitchFamily="34" charset="0"/>
      <p:regular r:id="rId33"/>
      <p:bold r:id="rId34"/>
      <p:italic r:id="rId35"/>
      <p:boldItalic r:id="rId36"/>
    </p:embeddedFont>
    <p:embeddedFont>
      <p:font typeface="Raleway"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502"/>
    <a:srgbClr val="1999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8"/>
    <p:restoredTop sz="94719"/>
  </p:normalViewPr>
  <p:slideViewPr>
    <p:cSldViewPr snapToGrid="0">
      <p:cViewPr>
        <p:scale>
          <a:sx n="161" d="100"/>
          <a:sy n="161" d="100"/>
        </p:scale>
        <p:origin x="73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010fc58e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010fc58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01243a61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01243a61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01243a61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01243a6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01243a61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01243a61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60b63438e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60b63438e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01243a61c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01243a61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01243a61c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01243a61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60b63438e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60b63438e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01243a61c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01243a61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01243a61c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201243a61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010fc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2010fc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01243a61c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01243a61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60b63438e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60b63438e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6192a1a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36192a1a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645ff7543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645ff754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01243a61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01243a61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3645ff754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3645ff754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01243a61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01243a61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5553A6F0-158B-C264-CD8C-BD753CC10919}"/>
            </a:ext>
          </a:extLst>
        </p:cNvPr>
        <p:cNvGrpSpPr/>
        <p:nvPr/>
      </p:nvGrpSpPr>
      <p:grpSpPr>
        <a:xfrm>
          <a:off x="0" y="0"/>
          <a:ext cx="0" cy="0"/>
          <a:chOff x="0" y="0"/>
          <a:chExt cx="0" cy="0"/>
        </a:xfrm>
      </p:grpSpPr>
      <p:sp>
        <p:nvSpPr>
          <p:cNvPr id="109" name="Google Shape;109;g1201243a61c_0_19:notes">
            <a:extLst>
              <a:ext uri="{FF2B5EF4-FFF2-40B4-BE49-F238E27FC236}">
                <a16:creationId xmlns:a16="http://schemas.microsoft.com/office/drawing/2014/main" id="{B358370C-0093-0CB4-77F5-079BB508E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01243a61c_0_19:notes">
            <a:extLst>
              <a:ext uri="{FF2B5EF4-FFF2-40B4-BE49-F238E27FC236}">
                <a16:creationId xmlns:a16="http://schemas.microsoft.com/office/drawing/2014/main" id="{62BCE517-C13C-C5C2-48D0-560EA3B104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64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FAE80D1-2534-5D81-6FE5-F16526AB593B}"/>
            </a:ext>
          </a:extLst>
        </p:cNvPr>
        <p:cNvGrpSpPr/>
        <p:nvPr/>
      </p:nvGrpSpPr>
      <p:grpSpPr>
        <a:xfrm>
          <a:off x="0" y="0"/>
          <a:ext cx="0" cy="0"/>
          <a:chOff x="0" y="0"/>
          <a:chExt cx="0" cy="0"/>
        </a:xfrm>
      </p:grpSpPr>
      <p:sp>
        <p:nvSpPr>
          <p:cNvPr id="97" name="Google Shape;97;g12010fc58e3_0_9:notes">
            <a:extLst>
              <a:ext uri="{FF2B5EF4-FFF2-40B4-BE49-F238E27FC236}">
                <a16:creationId xmlns:a16="http://schemas.microsoft.com/office/drawing/2014/main" id="{19D013F0-03EA-06BA-D19D-0A29F3A53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10fc58e3_0_9:notes">
            <a:extLst>
              <a:ext uri="{FF2B5EF4-FFF2-40B4-BE49-F238E27FC236}">
                <a16:creationId xmlns:a16="http://schemas.microsoft.com/office/drawing/2014/main" id="{56888C3D-F64C-2588-7CA6-B24C55D40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30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EB9A476-EC9F-C957-5DE6-6A77FC579E41}"/>
            </a:ext>
          </a:extLst>
        </p:cNvPr>
        <p:cNvGrpSpPr/>
        <p:nvPr/>
      </p:nvGrpSpPr>
      <p:grpSpPr>
        <a:xfrm>
          <a:off x="0" y="0"/>
          <a:ext cx="0" cy="0"/>
          <a:chOff x="0" y="0"/>
          <a:chExt cx="0" cy="0"/>
        </a:xfrm>
      </p:grpSpPr>
      <p:sp>
        <p:nvSpPr>
          <p:cNvPr id="97" name="Google Shape;97;g12010fc58e3_0_9:notes">
            <a:extLst>
              <a:ext uri="{FF2B5EF4-FFF2-40B4-BE49-F238E27FC236}">
                <a16:creationId xmlns:a16="http://schemas.microsoft.com/office/drawing/2014/main" id="{C31E7446-D6FE-0639-98EF-C8D4F97080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10fc58e3_0_9:notes">
            <a:extLst>
              <a:ext uri="{FF2B5EF4-FFF2-40B4-BE49-F238E27FC236}">
                <a16:creationId xmlns:a16="http://schemas.microsoft.com/office/drawing/2014/main" id="{828F9565-5E4A-EDE9-DAAD-92597D60E6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90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FE52666-9C0D-593C-5CDE-84A7F885BA44}"/>
            </a:ext>
          </a:extLst>
        </p:cNvPr>
        <p:cNvGrpSpPr/>
        <p:nvPr/>
      </p:nvGrpSpPr>
      <p:grpSpPr>
        <a:xfrm>
          <a:off x="0" y="0"/>
          <a:ext cx="0" cy="0"/>
          <a:chOff x="0" y="0"/>
          <a:chExt cx="0" cy="0"/>
        </a:xfrm>
      </p:grpSpPr>
      <p:sp>
        <p:nvSpPr>
          <p:cNvPr id="97" name="Google Shape;97;g12010fc58e3_0_9:notes">
            <a:extLst>
              <a:ext uri="{FF2B5EF4-FFF2-40B4-BE49-F238E27FC236}">
                <a16:creationId xmlns:a16="http://schemas.microsoft.com/office/drawing/2014/main" id="{F32968A3-5E38-54C5-E17E-C7E98DD021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10fc58e3_0_9:notes">
            <a:extLst>
              <a:ext uri="{FF2B5EF4-FFF2-40B4-BE49-F238E27FC236}">
                <a16:creationId xmlns:a16="http://schemas.microsoft.com/office/drawing/2014/main" id="{37FC326B-AE69-5B31-92E3-F99FB25D3E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93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03EF480-94F4-263B-F60F-1ACA72DF04E2}"/>
            </a:ext>
          </a:extLst>
        </p:cNvPr>
        <p:cNvGrpSpPr/>
        <p:nvPr/>
      </p:nvGrpSpPr>
      <p:grpSpPr>
        <a:xfrm>
          <a:off x="0" y="0"/>
          <a:ext cx="0" cy="0"/>
          <a:chOff x="0" y="0"/>
          <a:chExt cx="0" cy="0"/>
        </a:xfrm>
      </p:grpSpPr>
      <p:sp>
        <p:nvSpPr>
          <p:cNvPr id="97" name="Google Shape;97;g12010fc58e3_0_9:notes">
            <a:extLst>
              <a:ext uri="{FF2B5EF4-FFF2-40B4-BE49-F238E27FC236}">
                <a16:creationId xmlns:a16="http://schemas.microsoft.com/office/drawing/2014/main" id="{AB2A7BCF-F002-20AE-9D99-E921146D71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10fc58e3_0_9:notes">
            <a:extLst>
              <a:ext uri="{FF2B5EF4-FFF2-40B4-BE49-F238E27FC236}">
                <a16:creationId xmlns:a16="http://schemas.microsoft.com/office/drawing/2014/main" id="{1D1E3780-A1B0-3C56-8061-1129FAB7D6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3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AE47182-9CB6-F9FC-22E2-B3E0B9444E6B}"/>
            </a:ext>
          </a:extLst>
        </p:cNvPr>
        <p:cNvGrpSpPr/>
        <p:nvPr/>
      </p:nvGrpSpPr>
      <p:grpSpPr>
        <a:xfrm>
          <a:off x="0" y="0"/>
          <a:ext cx="0" cy="0"/>
          <a:chOff x="0" y="0"/>
          <a:chExt cx="0" cy="0"/>
        </a:xfrm>
      </p:grpSpPr>
      <p:sp>
        <p:nvSpPr>
          <p:cNvPr id="97" name="Google Shape;97;g12010fc58e3_0_9:notes">
            <a:extLst>
              <a:ext uri="{FF2B5EF4-FFF2-40B4-BE49-F238E27FC236}">
                <a16:creationId xmlns:a16="http://schemas.microsoft.com/office/drawing/2014/main" id="{D222B6DE-5BF8-E7AE-B914-F2D8683C80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010fc58e3_0_9:notes">
            <a:extLst>
              <a:ext uri="{FF2B5EF4-FFF2-40B4-BE49-F238E27FC236}">
                <a16:creationId xmlns:a16="http://schemas.microsoft.com/office/drawing/2014/main" id="{F3E5FD7A-85B1-785F-B6E9-46DB2E68BE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68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p:nvPr/>
        </p:nvSpPr>
        <p:spPr>
          <a:xfrm>
            <a:off x="812125" y="667750"/>
            <a:ext cx="73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87" name="Google Shape;87;p13"/>
          <p:cNvSpPr txBox="1"/>
          <p:nvPr/>
        </p:nvSpPr>
        <p:spPr>
          <a:xfrm>
            <a:off x="730900" y="559475"/>
            <a:ext cx="726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500">
                <a:latin typeface="Times New Roman"/>
                <a:ea typeface="Times New Roman"/>
                <a:cs typeface="Times New Roman"/>
                <a:sym typeface="Times New Roman"/>
              </a:rPr>
              <a:t>Exam: </a:t>
            </a:r>
            <a:r>
              <a:rPr lang="it" sz="2200">
                <a:latin typeface="Times New Roman"/>
                <a:ea typeface="Times New Roman"/>
                <a:cs typeface="Times New Roman"/>
                <a:sym typeface="Times New Roman"/>
              </a:rPr>
              <a:t>Mathematical Optimization</a:t>
            </a:r>
            <a:endParaRPr sz="2200">
              <a:latin typeface="Times New Roman"/>
              <a:ea typeface="Times New Roman"/>
              <a:cs typeface="Times New Roman"/>
              <a:sym typeface="Times New Roman"/>
            </a:endParaRPr>
          </a:p>
        </p:txBody>
      </p:sp>
      <p:sp>
        <p:nvSpPr>
          <p:cNvPr id="88" name="Google Shape;88;p13"/>
          <p:cNvSpPr txBox="1"/>
          <p:nvPr/>
        </p:nvSpPr>
        <p:spPr>
          <a:xfrm>
            <a:off x="-23075" y="1841450"/>
            <a:ext cx="9051900" cy="35547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2000" b="1" dirty="0">
                <a:latin typeface="Times New Roman"/>
                <a:ea typeface="Times New Roman"/>
                <a:cs typeface="Times New Roman"/>
                <a:sym typeface="Times New Roman"/>
              </a:rPr>
              <a:t>Analysis and results reproduction of:</a:t>
            </a:r>
            <a:endParaRPr sz="2000" b="1" dirty="0">
              <a:latin typeface="Times New Roman"/>
              <a:ea typeface="Times New Roman"/>
              <a:cs typeface="Times New Roman"/>
              <a:sym typeface="Times New Roman"/>
            </a:endParaRPr>
          </a:p>
          <a:p>
            <a:pPr marL="0" lvl="0" indent="0" algn="ctr" rtl="0">
              <a:spcBef>
                <a:spcPts val="0"/>
              </a:spcBef>
              <a:spcAft>
                <a:spcPts val="0"/>
              </a:spcAft>
              <a:buNone/>
            </a:pPr>
            <a:endParaRPr sz="2000" b="1" dirty="0">
              <a:latin typeface="Times New Roman"/>
              <a:ea typeface="Times New Roman"/>
              <a:cs typeface="Times New Roman"/>
              <a:sym typeface="Times New Roman"/>
            </a:endParaRPr>
          </a:p>
          <a:p>
            <a:pPr marL="0" lvl="0" indent="0" algn="ctr" rtl="0">
              <a:spcBef>
                <a:spcPts val="0"/>
              </a:spcBef>
              <a:spcAft>
                <a:spcPts val="0"/>
              </a:spcAft>
              <a:buNone/>
            </a:pPr>
            <a:r>
              <a:rPr lang="it-IT" sz="2000" b="1" dirty="0">
                <a:latin typeface="Times New Roman"/>
                <a:ea typeface="Times New Roman"/>
                <a:cs typeface="Times New Roman"/>
                <a:sym typeface="Times New Roman"/>
              </a:rPr>
              <a:t>Dynamic Wireless </a:t>
            </a:r>
            <a:r>
              <a:rPr lang="it-IT" sz="2000" b="1" dirty="0" err="1">
                <a:latin typeface="Times New Roman"/>
                <a:ea typeface="Times New Roman"/>
                <a:cs typeface="Times New Roman"/>
                <a:sym typeface="Times New Roman"/>
              </a:rPr>
              <a:t>Charging</a:t>
            </a:r>
            <a:r>
              <a:rPr lang="it-IT" sz="2000" b="1" dirty="0">
                <a:latin typeface="Times New Roman"/>
                <a:ea typeface="Times New Roman"/>
                <a:cs typeface="Times New Roman"/>
                <a:sym typeface="Times New Roman"/>
              </a:rPr>
              <a:t> </a:t>
            </a:r>
            <a:r>
              <a:rPr lang="it-IT" sz="2000" b="1" dirty="0" err="1">
                <a:latin typeface="Times New Roman"/>
                <a:ea typeface="Times New Roman"/>
                <a:cs typeface="Times New Roman"/>
                <a:sym typeface="Times New Roman"/>
              </a:rPr>
              <a:t>Lanes</a:t>
            </a:r>
            <a:r>
              <a:rPr lang="it-IT" sz="2000" b="1" dirty="0">
                <a:latin typeface="Times New Roman"/>
                <a:ea typeface="Times New Roman"/>
                <a:cs typeface="Times New Roman"/>
                <a:sym typeface="Times New Roman"/>
              </a:rPr>
              <a:t> location model in urban networks </a:t>
            </a:r>
            <a:r>
              <a:rPr lang="it-IT" sz="2000" b="1" dirty="0" err="1">
                <a:latin typeface="Times New Roman"/>
                <a:ea typeface="Times New Roman"/>
                <a:cs typeface="Times New Roman"/>
                <a:sym typeface="Times New Roman"/>
              </a:rPr>
              <a:t>considering</a:t>
            </a:r>
            <a:r>
              <a:rPr lang="it-IT" sz="2000" b="1" dirty="0">
                <a:latin typeface="Times New Roman"/>
                <a:ea typeface="Times New Roman"/>
                <a:cs typeface="Times New Roman"/>
                <a:sym typeface="Times New Roman"/>
              </a:rPr>
              <a:t> </a:t>
            </a:r>
            <a:r>
              <a:rPr lang="it-IT" sz="2000" b="1" dirty="0" err="1">
                <a:latin typeface="Times New Roman"/>
                <a:ea typeface="Times New Roman"/>
                <a:cs typeface="Times New Roman"/>
                <a:sym typeface="Times New Roman"/>
              </a:rPr>
              <a:t>route</a:t>
            </a:r>
            <a:r>
              <a:rPr lang="it-IT" sz="2000" b="1" dirty="0">
                <a:latin typeface="Times New Roman"/>
                <a:ea typeface="Times New Roman"/>
                <a:cs typeface="Times New Roman"/>
                <a:sym typeface="Times New Roman"/>
              </a:rPr>
              <a:t> </a:t>
            </a:r>
            <a:r>
              <a:rPr lang="it-IT" sz="2000" b="1" dirty="0" err="1">
                <a:latin typeface="Times New Roman"/>
                <a:ea typeface="Times New Roman"/>
                <a:cs typeface="Times New Roman"/>
                <a:sym typeface="Times New Roman"/>
              </a:rPr>
              <a:t>choices</a:t>
            </a:r>
            <a:endParaRPr lang="it-IT" sz="2000" b="1" dirty="0">
              <a:latin typeface="Times New Roman"/>
              <a:ea typeface="Times New Roman"/>
              <a:cs typeface="Times New Roman"/>
              <a:sym typeface="Times New Roman"/>
            </a:endParaRPr>
          </a:p>
          <a:p>
            <a:pPr marL="0" lvl="0" indent="0" algn="ctr" rtl="0">
              <a:spcBef>
                <a:spcPts val="0"/>
              </a:spcBef>
              <a:spcAft>
                <a:spcPts val="0"/>
              </a:spcAft>
              <a:buNone/>
            </a:pPr>
            <a:r>
              <a:rPr lang="it-IT" sz="1600" dirty="0" err="1">
                <a:latin typeface="Times New Roman"/>
                <a:ea typeface="Times New Roman"/>
                <a:cs typeface="Times New Roman"/>
                <a:sym typeface="Times New Roman"/>
              </a:rPr>
              <a:t>Cong</a:t>
            </a:r>
            <a:r>
              <a:rPr lang="it-IT" sz="1600" dirty="0">
                <a:latin typeface="Times New Roman"/>
                <a:ea typeface="Times New Roman"/>
                <a:cs typeface="Times New Roman"/>
                <a:sym typeface="Times New Roman"/>
              </a:rPr>
              <a:t> </a:t>
            </a:r>
            <a:r>
              <a:rPr lang="it-IT" sz="1600" dirty="0" err="1">
                <a:latin typeface="Times New Roman"/>
                <a:ea typeface="Times New Roman"/>
                <a:cs typeface="Times New Roman"/>
                <a:sym typeface="Times New Roman"/>
              </a:rPr>
              <a:t>Quoc</a:t>
            </a:r>
            <a:r>
              <a:rPr lang="it-IT" sz="1600" dirty="0">
                <a:latin typeface="Times New Roman"/>
                <a:ea typeface="Times New Roman"/>
                <a:cs typeface="Times New Roman"/>
                <a:sym typeface="Times New Roman"/>
              </a:rPr>
              <a:t> Tran, Mehdi </a:t>
            </a:r>
            <a:r>
              <a:rPr lang="it-IT" sz="1600" dirty="0" err="1">
                <a:latin typeface="Times New Roman"/>
                <a:ea typeface="Times New Roman"/>
                <a:cs typeface="Times New Roman"/>
                <a:sym typeface="Times New Roman"/>
              </a:rPr>
              <a:t>Keyvan-Ekbatani</a:t>
            </a:r>
            <a:r>
              <a:rPr lang="it-IT" sz="1600" dirty="0">
                <a:latin typeface="Times New Roman"/>
                <a:ea typeface="Times New Roman"/>
                <a:cs typeface="Times New Roman"/>
                <a:sym typeface="Times New Roman"/>
              </a:rPr>
              <a:t>, Dong </a:t>
            </a:r>
            <a:r>
              <a:rPr lang="it-IT" sz="1600" dirty="0" err="1">
                <a:latin typeface="Times New Roman"/>
                <a:ea typeface="Times New Roman"/>
                <a:cs typeface="Times New Roman"/>
                <a:sym typeface="Times New Roman"/>
              </a:rPr>
              <a:t>Ngoduy</a:t>
            </a:r>
            <a:r>
              <a:rPr lang="it-IT" sz="1600" dirty="0">
                <a:latin typeface="Times New Roman"/>
                <a:ea typeface="Times New Roman"/>
                <a:cs typeface="Times New Roman"/>
                <a:sym typeface="Times New Roman"/>
              </a:rPr>
              <a:t>, David Watling</a:t>
            </a:r>
            <a:endParaRPr sz="16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r>
              <a:rPr lang="it-IT" sz="2300" dirty="0" err="1">
                <a:latin typeface="Times New Roman"/>
                <a:ea typeface="Times New Roman"/>
                <a:cs typeface="Times New Roman"/>
                <a:sym typeface="Times New Roman"/>
              </a:rPr>
              <a:t>Transportation</a:t>
            </a:r>
            <a:r>
              <a:rPr lang="it-IT" sz="2300" dirty="0">
                <a:latin typeface="Times New Roman"/>
                <a:ea typeface="Times New Roman"/>
                <a:cs typeface="Times New Roman"/>
                <a:sym typeface="Times New Roman"/>
              </a:rPr>
              <a:t> </a:t>
            </a:r>
            <a:r>
              <a:rPr lang="it-IT" sz="2300" dirty="0" err="1">
                <a:latin typeface="Times New Roman"/>
                <a:ea typeface="Times New Roman"/>
                <a:cs typeface="Times New Roman"/>
                <a:sym typeface="Times New Roman"/>
              </a:rPr>
              <a:t>Research</a:t>
            </a:r>
            <a:r>
              <a:rPr lang="it-IT" sz="2300" dirty="0">
                <a:latin typeface="Times New Roman"/>
                <a:ea typeface="Times New Roman"/>
                <a:cs typeface="Times New Roman"/>
                <a:sym typeface="Times New Roman"/>
              </a:rPr>
              <a:t> Part C</a:t>
            </a:r>
            <a:endParaRPr sz="2300" dirty="0">
              <a:latin typeface="Times New Roman"/>
              <a:ea typeface="Times New Roman"/>
              <a:cs typeface="Times New Roman"/>
              <a:sym typeface="Times New Roman"/>
            </a:endParaRPr>
          </a:p>
          <a:p>
            <a:pPr marL="0" lvl="0" indent="0" algn="ctr" rtl="0">
              <a:spcBef>
                <a:spcPts val="0"/>
              </a:spcBef>
              <a:spcAft>
                <a:spcPts val="0"/>
              </a:spcAft>
              <a:buNone/>
            </a:pPr>
            <a:r>
              <a:rPr lang="it" sz="2300" dirty="0">
                <a:latin typeface="Times New Roman"/>
                <a:ea typeface="Times New Roman"/>
                <a:cs typeface="Times New Roman"/>
                <a:sym typeface="Times New Roman"/>
              </a:rPr>
              <a:t>2022</a:t>
            </a:r>
            <a:endParaRPr sz="2300" dirty="0">
              <a:latin typeface="Times New Roman"/>
              <a:ea typeface="Times New Roman"/>
              <a:cs typeface="Times New Roman"/>
              <a:sym typeface="Times New Roman"/>
            </a:endParaRPr>
          </a:p>
          <a:p>
            <a:pPr marL="0" lvl="0" indent="0" algn="ctr" rtl="0">
              <a:spcBef>
                <a:spcPts val="0"/>
              </a:spcBef>
              <a:spcAft>
                <a:spcPts val="0"/>
              </a:spcAft>
              <a:buNone/>
            </a:pPr>
            <a:endParaRPr sz="2300" dirty="0">
              <a:latin typeface="Times New Roman"/>
              <a:ea typeface="Times New Roman"/>
              <a:cs typeface="Times New Roman"/>
              <a:sym typeface="Times New Roman"/>
            </a:endParaRPr>
          </a:p>
          <a:p>
            <a:pPr marL="0" lvl="0" indent="0" algn="ctr" rtl="0">
              <a:spcBef>
                <a:spcPts val="0"/>
              </a:spcBef>
              <a:spcAft>
                <a:spcPts val="0"/>
              </a:spcAft>
              <a:buNone/>
            </a:pPr>
            <a:r>
              <a:rPr lang="it" sz="1800" dirty="0">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r" rtl="0">
              <a:spcBef>
                <a:spcPts val="0"/>
              </a:spcBef>
              <a:spcAft>
                <a:spcPts val="0"/>
              </a:spcAft>
              <a:buNone/>
            </a:pPr>
            <a:endParaRPr sz="1800" dirty="0">
              <a:latin typeface="Times New Roman"/>
              <a:ea typeface="Times New Roman"/>
              <a:cs typeface="Times New Roman"/>
              <a:sym typeface="Times New Roman"/>
            </a:endParaRPr>
          </a:p>
        </p:txBody>
      </p:sp>
      <p:sp>
        <p:nvSpPr>
          <p:cNvPr id="89" name="Google Shape;89;p13"/>
          <p:cNvSpPr txBox="1"/>
          <p:nvPr/>
        </p:nvSpPr>
        <p:spPr>
          <a:xfrm>
            <a:off x="6498771" y="198525"/>
            <a:ext cx="253017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dirty="0">
                <a:latin typeface="Times New Roman"/>
                <a:ea typeface="Times New Roman"/>
                <a:cs typeface="Times New Roman"/>
                <a:sym typeface="Times New Roman"/>
              </a:rPr>
              <a:t>Giorgia Leoncilli, Sara Serafino</a:t>
            </a:r>
            <a:endParaRPr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p:nvPr/>
        </p:nvSpPr>
        <p:spPr>
          <a:xfrm>
            <a:off x="667725" y="0"/>
            <a:ext cx="726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500">
                <a:latin typeface="Times New Roman"/>
                <a:ea typeface="Times New Roman"/>
                <a:cs typeface="Times New Roman"/>
                <a:sym typeface="Times New Roman"/>
              </a:rPr>
              <a:t>Gurobi optimization: increasing dimensionality</a:t>
            </a:r>
            <a:endParaRPr sz="2500">
              <a:latin typeface="Times New Roman"/>
              <a:ea typeface="Times New Roman"/>
              <a:cs typeface="Times New Roman"/>
              <a:sym typeface="Times New Roman"/>
            </a:endParaRPr>
          </a:p>
        </p:txBody>
      </p:sp>
      <p:sp>
        <p:nvSpPr>
          <p:cNvPr id="170" name="Google Shape;170;p17"/>
          <p:cNvSpPr txBox="1"/>
          <p:nvPr/>
        </p:nvSpPr>
        <p:spPr>
          <a:xfrm>
            <a:off x="4862887" y="916466"/>
            <a:ext cx="3474591"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dirty="0">
                <a:latin typeface="Times New Roman"/>
                <a:ea typeface="Times New Roman"/>
                <a:cs typeface="Times New Roman"/>
                <a:sym typeface="Times New Roman"/>
              </a:rPr>
              <a:t>Boosting the dimensionality of the problem, the time of execution highly increases. </a:t>
            </a:r>
            <a:endParaRPr dirty="0">
              <a:latin typeface="Times New Roman"/>
              <a:ea typeface="Times New Roman"/>
              <a:cs typeface="Times New Roman"/>
              <a:sym typeface="Times New Roman"/>
            </a:endParaRPr>
          </a:p>
        </p:txBody>
      </p:sp>
      <p:cxnSp>
        <p:nvCxnSpPr>
          <p:cNvPr id="171" name="Google Shape;171;p17"/>
          <p:cNvCxnSpPr/>
          <p:nvPr/>
        </p:nvCxnSpPr>
        <p:spPr>
          <a:xfrm>
            <a:off x="225600" y="730925"/>
            <a:ext cx="18000" cy="3871200"/>
          </a:xfrm>
          <a:prstGeom prst="straightConnector1">
            <a:avLst/>
          </a:prstGeom>
          <a:noFill/>
          <a:ln w="19050" cap="flat" cmpd="sng">
            <a:solidFill>
              <a:schemeClr val="dk2"/>
            </a:solidFill>
            <a:prstDash val="solid"/>
            <a:round/>
            <a:headEnd type="none" w="med" len="med"/>
            <a:tailEnd type="triangle" w="med" len="med"/>
          </a:ln>
        </p:spPr>
      </p:cxnSp>
      <p:sp>
        <p:nvSpPr>
          <p:cNvPr id="172" name="Google Shape;172;p17"/>
          <p:cNvSpPr txBox="1"/>
          <p:nvPr/>
        </p:nvSpPr>
        <p:spPr>
          <a:xfrm rot="-5400000">
            <a:off x="-742625" y="2736725"/>
            <a:ext cx="176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Dimensionality increases</a:t>
            </a:r>
            <a:endParaRPr sz="1200">
              <a:latin typeface="Times New Roman"/>
              <a:ea typeface="Times New Roman"/>
              <a:cs typeface="Times New Roman"/>
              <a:sym typeface="Times New Roman"/>
            </a:endParaRPr>
          </a:p>
        </p:txBody>
      </p:sp>
      <p:pic>
        <p:nvPicPr>
          <p:cNvPr id="173" name="Google Shape;173;p17"/>
          <p:cNvPicPr preferRelativeResize="0"/>
          <p:nvPr/>
        </p:nvPicPr>
        <p:blipFill>
          <a:blip r:embed="rId3">
            <a:alphaModFix/>
          </a:blip>
          <a:stretch>
            <a:fillRect/>
          </a:stretch>
        </p:blipFill>
        <p:spPr>
          <a:xfrm>
            <a:off x="4572000" y="1796425"/>
            <a:ext cx="4056366" cy="3042275"/>
          </a:xfrm>
          <a:prstGeom prst="rect">
            <a:avLst/>
          </a:prstGeom>
          <a:noFill/>
          <a:ln>
            <a:noFill/>
          </a:ln>
        </p:spPr>
      </p:pic>
      <p:pic>
        <p:nvPicPr>
          <p:cNvPr id="2" name="Immagine 1" descr="Immagine che contiene diagramma, linea, cerchio, Carattere&#10;&#10;Il contenuto generato dall'IA potrebbe non essere corretto.">
            <a:extLst>
              <a:ext uri="{FF2B5EF4-FFF2-40B4-BE49-F238E27FC236}">
                <a16:creationId xmlns:a16="http://schemas.microsoft.com/office/drawing/2014/main" id="{22186450-2859-624D-87ED-805E64835EF9}"/>
              </a:ext>
            </a:extLst>
          </p:cNvPr>
          <p:cNvPicPr>
            <a:picLocks noChangeAspect="1"/>
          </p:cNvPicPr>
          <p:nvPr/>
        </p:nvPicPr>
        <p:blipFill>
          <a:blip r:embed="rId4"/>
          <a:stretch>
            <a:fillRect/>
          </a:stretch>
        </p:blipFill>
        <p:spPr>
          <a:xfrm>
            <a:off x="416157" y="513183"/>
            <a:ext cx="2762654" cy="1335283"/>
          </a:xfrm>
          <a:prstGeom prst="rect">
            <a:avLst/>
          </a:prstGeom>
        </p:spPr>
      </p:pic>
      <p:pic>
        <p:nvPicPr>
          <p:cNvPr id="6" name="Immagine 5" descr="Immagine che contiene testo, diagramma, linea, numero&#10;&#10;Il contenuto generato dall'IA potrebbe non essere corretto.">
            <a:extLst>
              <a:ext uri="{FF2B5EF4-FFF2-40B4-BE49-F238E27FC236}">
                <a16:creationId xmlns:a16="http://schemas.microsoft.com/office/drawing/2014/main" id="{D14BF158-1C82-BE9A-8D75-59AF13758D2B}"/>
              </a:ext>
            </a:extLst>
          </p:cNvPr>
          <p:cNvPicPr>
            <a:picLocks noChangeAspect="1"/>
          </p:cNvPicPr>
          <p:nvPr/>
        </p:nvPicPr>
        <p:blipFill>
          <a:blip r:embed="rId5"/>
          <a:stretch>
            <a:fillRect/>
          </a:stretch>
        </p:blipFill>
        <p:spPr>
          <a:xfrm>
            <a:off x="347901" y="3379199"/>
            <a:ext cx="3218732" cy="1764300"/>
          </a:xfrm>
          <a:prstGeom prst="rect">
            <a:avLst/>
          </a:prstGeom>
        </p:spPr>
      </p:pic>
      <p:pic>
        <p:nvPicPr>
          <p:cNvPr id="8" name="Immagine 7" descr="Immagine che contiene testo, schermata, Carattere, numero&#10;&#10;Il contenuto generato dall'IA potrebbe non essere corretto.">
            <a:extLst>
              <a:ext uri="{FF2B5EF4-FFF2-40B4-BE49-F238E27FC236}">
                <a16:creationId xmlns:a16="http://schemas.microsoft.com/office/drawing/2014/main" id="{B9B8EBAB-BD56-91DF-CC84-0739B543F63D}"/>
              </a:ext>
            </a:extLst>
          </p:cNvPr>
          <p:cNvPicPr>
            <a:picLocks noChangeAspect="1"/>
          </p:cNvPicPr>
          <p:nvPr/>
        </p:nvPicPr>
        <p:blipFill>
          <a:blip r:embed="rId6"/>
          <a:stretch>
            <a:fillRect/>
          </a:stretch>
        </p:blipFill>
        <p:spPr>
          <a:xfrm>
            <a:off x="670247" y="1502089"/>
            <a:ext cx="2230746" cy="21393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title"/>
          </p:nvPr>
        </p:nvSpPr>
        <p:spPr>
          <a:xfrm>
            <a:off x="521900" y="7140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088" b="0">
                <a:latin typeface="Times New Roman"/>
                <a:ea typeface="Times New Roman"/>
                <a:cs typeface="Times New Roman"/>
                <a:sym typeface="Times New Roman"/>
              </a:rPr>
              <a:t>Generation of a feasible path</a:t>
            </a:r>
            <a:endParaRPr sz="2088" b="0">
              <a:latin typeface="Times New Roman"/>
              <a:ea typeface="Times New Roman"/>
              <a:cs typeface="Times New Roman"/>
              <a:sym typeface="Times New Roman"/>
            </a:endParaRPr>
          </a:p>
        </p:txBody>
      </p:sp>
      <p:pic>
        <p:nvPicPr>
          <p:cNvPr id="189" name="Google Shape;189;p19"/>
          <p:cNvPicPr preferRelativeResize="0"/>
          <p:nvPr/>
        </p:nvPicPr>
        <p:blipFill>
          <a:blip r:embed="rId3">
            <a:alphaModFix/>
          </a:blip>
          <a:stretch>
            <a:fillRect/>
          </a:stretch>
        </p:blipFill>
        <p:spPr>
          <a:xfrm>
            <a:off x="4619125" y="2149488"/>
            <a:ext cx="1814450" cy="800100"/>
          </a:xfrm>
          <a:prstGeom prst="rect">
            <a:avLst/>
          </a:prstGeom>
          <a:noFill/>
          <a:ln>
            <a:noFill/>
          </a:ln>
        </p:spPr>
      </p:pic>
      <p:sp>
        <p:nvSpPr>
          <p:cNvPr id="190" name="Google Shape;190;p19"/>
          <p:cNvSpPr/>
          <p:nvPr/>
        </p:nvSpPr>
        <p:spPr>
          <a:xfrm>
            <a:off x="700050" y="2774638"/>
            <a:ext cx="117300" cy="108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1462050" y="1844213"/>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1274550" y="2565088"/>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614450" y="3168663"/>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1274550" y="4057013"/>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2029525" y="2673388"/>
            <a:ext cx="117300" cy="108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txBox="1"/>
          <p:nvPr/>
        </p:nvSpPr>
        <p:spPr>
          <a:xfrm>
            <a:off x="897075" y="21049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p:txBody>
      </p:sp>
      <p:sp>
        <p:nvSpPr>
          <p:cNvPr id="197" name="Google Shape;197;p19"/>
          <p:cNvSpPr txBox="1"/>
          <p:nvPr/>
        </p:nvSpPr>
        <p:spPr>
          <a:xfrm>
            <a:off x="1266000" y="29851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p:txBody>
      </p:sp>
      <p:sp>
        <p:nvSpPr>
          <p:cNvPr id="198" name="Google Shape;198;p19"/>
          <p:cNvSpPr txBox="1"/>
          <p:nvPr/>
        </p:nvSpPr>
        <p:spPr>
          <a:xfrm>
            <a:off x="1770375" y="20936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p:txBody>
      </p:sp>
      <p:sp>
        <p:nvSpPr>
          <p:cNvPr id="199" name="Google Shape;199;p19"/>
          <p:cNvSpPr txBox="1"/>
          <p:nvPr/>
        </p:nvSpPr>
        <p:spPr>
          <a:xfrm>
            <a:off x="1673025" y="28289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p:txBody>
      </p:sp>
      <p:sp>
        <p:nvSpPr>
          <p:cNvPr id="200" name="Google Shape;200;p19"/>
          <p:cNvSpPr txBox="1"/>
          <p:nvPr/>
        </p:nvSpPr>
        <p:spPr>
          <a:xfrm>
            <a:off x="913650" y="24198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p:txBody>
      </p:sp>
      <p:sp>
        <p:nvSpPr>
          <p:cNvPr id="201" name="Google Shape;201;p19"/>
          <p:cNvSpPr txBox="1"/>
          <p:nvPr/>
        </p:nvSpPr>
        <p:spPr>
          <a:xfrm>
            <a:off x="1463300" y="2375950"/>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p:txBody>
      </p:sp>
      <p:sp>
        <p:nvSpPr>
          <p:cNvPr id="202" name="Google Shape;202;p19"/>
          <p:cNvSpPr txBox="1"/>
          <p:nvPr/>
        </p:nvSpPr>
        <p:spPr>
          <a:xfrm>
            <a:off x="892575" y="339771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p:txBody>
      </p:sp>
      <p:sp>
        <p:nvSpPr>
          <p:cNvPr id="203" name="Google Shape;203;p19"/>
          <p:cNvSpPr txBox="1"/>
          <p:nvPr/>
        </p:nvSpPr>
        <p:spPr>
          <a:xfrm>
            <a:off x="1515600" y="351078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p:txBody>
      </p:sp>
      <p:sp>
        <p:nvSpPr>
          <p:cNvPr id="204" name="Google Shape;204;p19"/>
          <p:cNvSpPr txBox="1"/>
          <p:nvPr/>
        </p:nvSpPr>
        <p:spPr>
          <a:xfrm>
            <a:off x="1265925" y="26441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solidFill>
                  <a:srgbClr val="FF0000"/>
                </a:solidFill>
                <a:latin typeface="Times New Roman"/>
                <a:ea typeface="Times New Roman"/>
                <a:cs typeface="Times New Roman"/>
                <a:sym typeface="Times New Roman"/>
              </a:rPr>
              <a:t>4</a:t>
            </a:r>
            <a:endParaRPr sz="1200">
              <a:solidFill>
                <a:srgbClr val="FF0000"/>
              </a:solidFill>
              <a:latin typeface="Times New Roman"/>
              <a:ea typeface="Times New Roman"/>
              <a:cs typeface="Times New Roman"/>
              <a:sym typeface="Times New Roman"/>
            </a:endParaRPr>
          </a:p>
        </p:txBody>
      </p:sp>
      <p:sp>
        <p:nvSpPr>
          <p:cNvPr id="205" name="Google Shape;205;p19"/>
          <p:cNvSpPr txBox="1"/>
          <p:nvPr/>
        </p:nvSpPr>
        <p:spPr>
          <a:xfrm>
            <a:off x="3009425" y="1341450"/>
            <a:ext cx="5247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The choice of the path by an ant is done according to a probabilistic model that assigns to each “feasible next node” a probability.</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Those probabilities are computed in following way:</a:t>
            </a:r>
            <a:endParaRPr>
              <a:latin typeface="Times New Roman"/>
              <a:ea typeface="Times New Roman"/>
              <a:cs typeface="Times New Roman"/>
              <a:sym typeface="Times New Roman"/>
            </a:endParaRPr>
          </a:p>
        </p:txBody>
      </p:sp>
      <p:sp>
        <p:nvSpPr>
          <p:cNvPr id="206" name="Google Shape;206;p19"/>
          <p:cNvSpPr txBox="1"/>
          <p:nvPr/>
        </p:nvSpPr>
        <p:spPr>
          <a:xfrm>
            <a:off x="178275" y="2523950"/>
            <a:ext cx="69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u="sng">
                <a:latin typeface="Times New Roman"/>
                <a:ea typeface="Times New Roman"/>
                <a:cs typeface="Times New Roman"/>
                <a:sym typeface="Times New Roman"/>
              </a:rPr>
              <a:t>Current</a:t>
            </a:r>
            <a:endParaRPr sz="1200" u="sng">
              <a:latin typeface="Times New Roman"/>
              <a:ea typeface="Times New Roman"/>
              <a:cs typeface="Times New Roman"/>
              <a:sym typeface="Times New Roman"/>
            </a:endParaRPr>
          </a:p>
        </p:txBody>
      </p:sp>
      <p:sp>
        <p:nvSpPr>
          <p:cNvPr id="207" name="Google Shape;207;p19"/>
          <p:cNvSpPr txBox="1"/>
          <p:nvPr/>
        </p:nvSpPr>
        <p:spPr>
          <a:xfrm>
            <a:off x="2080125" y="2469538"/>
            <a:ext cx="53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u="sng">
                <a:latin typeface="Times New Roman"/>
                <a:ea typeface="Times New Roman"/>
                <a:cs typeface="Times New Roman"/>
                <a:sym typeface="Times New Roman"/>
              </a:rPr>
              <a:t>End</a:t>
            </a:r>
            <a:endParaRPr sz="1200" u="sng">
              <a:latin typeface="Times New Roman"/>
              <a:ea typeface="Times New Roman"/>
              <a:cs typeface="Times New Roman"/>
              <a:sym typeface="Times New Roman"/>
            </a:endParaRPr>
          </a:p>
        </p:txBody>
      </p:sp>
      <p:sp>
        <p:nvSpPr>
          <p:cNvPr id="208" name="Google Shape;208;p19"/>
          <p:cNvSpPr txBox="1"/>
          <p:nvPr/>
        </p:nvSpPr>
        <p:spPr>
          <a:xfrm>
            <a:off x="3077075" y="3275525"/>
            <a:ext cx="5287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The set of “feasible next nodes” is obtained including all the nodes that have not been already touched in the previous steps of the path, and such that the sum of the “remaining time” and the time taken to reach those nodes, plus the time needed to go from them to the final node, satisfies the T_max constraint.</a:t>
            </a:r>
            <a:endParaRPr>
              <a:latin typeface="Times New Roman"/>
              <a:ea typeface="Times New Roman"/>
              <a:cs typeface="Times New Roman"/>
              <a:sym typeface="Times New Roman"/>
            </a:endParaRPr>
          </a:p>
        </p:txBody>
      </p:sp>
      <p:sp>
        <p:nvSpPr>
          <p:cNvPr id="209" name="Google Shape;209;p19"/>
          <p:cNvSpPr/>
          <p:nvPr/>
        </p:nvSpPr>
        <p:spPr>
          <a:xfrm>
            <a:off x="5513475" y="2675863"/>
            <a:ext cx="153300" cy="1986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19"/>
          <p:cNvCxnSpPr/>
          <p:nvPr/>
        </p:nvCxnSpPr>
        <p:spPr>
          <a:xfrm>
            <a:off x="5603725" y="3063888"/>
            <a:ext cx="1308600" cy="0"/>
          </a:xfrm>
          <a:prstGeom prst="straightConnector1">
            <a:avLst/>
          </a:prstGeom>
          <a:noFill/>
          <a:ln w="9525" cap="flat" cmpd="sng">
            <a:solidFill>
              <a:schemeClr val="accent3"/>
            </a:solidFill>
            <a:prstDash val="solid"/>
            <a:round/>
            <a:headEnd type="none" w="med" len="med"/>
            <a:tailEnd type="triangle" w="med" len="med"/>
          </a:ln>
        </p:spPr>
      </p:cxnSp>
      <p:cxnSp>
        <p:nvCxnSpPr>
          <p:cNvPr id="211" name="Google Shape;211;p19"/>
          <p:cNvCxnSpPr/>
          <p:nvPr/>
        </p:nvCxnSpPr>
        <p:spPr>
          <a:xfrm>
            <a:off x="5594700" y="2865363"/>
            <a:ext cx="9000" cy="216600"/>
          </a:xfrm>
          <a:prstGeom prst="straightConnector1">
            <a:avLst/>
          </a:prstGeom>
          <a:noFill/>
          <a:ln w="9525" cap="flat" cmpd="sng">
            <a:solidFill>
              <a:schemeClr val="accent3"/>
            </a:solidFill>
            <a:prstDash val="solid"/>
            <a:round/>
            <a:headEnd type="none" w="med" len="med"/>
            <a:tailEnd type="none" w="med" len="med"/>
          </a:ln>
        </p:spPr>
      </p:cxnSp>
      <p:sp>
        <p:nvSpPr>
          <p:cNvPr id="212" name="Google Shape;212;p19"/>
          <p:cNvSpPr txBox="1"/>
          <p:nvPr/>
        </p:nvSpPr>
        <p:spPr>
          <a:xfrm>
            <a:off x="6912325" y="2855313"/>
            <a:ext cx="215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set of “feasible next nodes”</a:t>
            </a:r>
            <a:endParaRPr sz="1200">
              <a:latin typeface="Times New Roman"/>
              <a:ea typeface="Times New Roman"/>
              <a:cs typeface="Times New Roman"/>
              <a:sym typeface="Times New Roman"/>
            </a:endParaRPr>
          </a:p>
        </p:txBody>
      </p:sp>
      <p:sp>
        <p:nvSpPr>
          <p:cNvPr id="213" name="Google Shape;213;p19"/>
          <p:cNvSpPr/>
          <p:nvPr/>
        </p:nvSpPr>
        <p:spPr>
          <a:xfrm>
            <a:off x="5522550" y="2242713"/>
            <a:ext cx="117300" cy="108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5756075" y="2158888"/>
            <a:ext cx="117300" cy="1626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19"/>
          <p:cNvCxnSpPr/>
          <p:nvPr/>
        </p:nvCxnSpPr>
        <p:spPr>
          <a:xfrm flipH="1">
            <a:off x="4042553" y="2182700"/>
            <a:ext cx="1730700" cy="10200"/>
          </a:xfrm>
          <a:prstGeom prst="straightConnector1">
            <a:avLst/>
          </a:prstGeom>
          <a:noFill/>
          <a:ln w="9525" cap="flat" cmpd="sng">
            <a:solidFill>
              <a:schemeClr val="accent3"/>
            </a:solidFill>
            <a:prstDash val="solid"/>
            <a:round/>
            <a:headEnd type="none" w="med" len="med"/>
            <a:tailEnd type="none" w="med" len="med"/>
          </a:ln>
        </p:spPr>
      </p:cxnSp>
      <p:cxnSp>
        <p:nvCxnSpPr>
          <p:cNvPr id="216" name="Google Shape;216;p19"/>
          <p:cNvCxnSpPr>
            <a:stCxn id="213" idx="1"/>
          </p:cNvCxnSpPr>
          <p:nvPr/>
        </p:nvCxnSpPr>
        <p:spPr>
          <a:xfrm rot="10800000">
            <a:off x="4196028" y="2255873"/>
            <a:ext cx="1343700" cy="2700"/>
          </a:xfrm>
          <a:prstGeom prst="straightConnector1">
            <a:avLst/>
          </a:prstGeom>
          <a:noFill/>
          <a:ln w="9525" cap="flat" cmpd="sng">
            <a:solidFill>
              <a:schemeClr val="accent3"/>
            </a:solidFill>
            <a:prstDash val="solid"/>
            <a:round/>
            <a:headEnd type="none" w="med" len="med"/>
            <a:tailEnd type="none" w="med" len="med"/>
          </a:ln>
        </p:spPr>
      </p:cxnSp>
      <p:cxnSp>
        <p:nvCxnSpPr>
          <p:cNvPr id="217" name="Google Shape;217;p19"/>
          <p:cNvCxnSpPr/>
          <p:nvPr/>
        </p:nvCxnSpPr>
        <p:spPr>
          <a:xfrm>
            <a:off x="4060650" y="2192750"/>
            <a:ext cx="0" cy="351900"/>
          </a:xfrm>
          <a:prstGeom prst="straightConnector1">
            <a:avLst/>
          </a:prstGeom>
          <a:noFill/>
          <a:ln w="9525" cap="flat" cmpd="sng">
            <a:solidFill>
              <a:schemeClr val="accent3"/>
            </a:solidFill>
            <a:prstDash val="solid"/>
            <a:round/>
            <a:headEnd type="none" w="med" len="med"/>
            <a:tailEnd type="triangle" w="med" len="med"/>
          </a:ln>
        </p:spPr>
      </p:cxnSp>
      <p:cxnSp>
        <p:nvCxnSpPr>
          <p:cNvPr id="218" name="Google Shape;218;p19"/>
          <p:cNvCxnSpPr/>
          <p:nvPr/>
        </p:nvCxnSpPr>
        <p:spPr>
          <a:xfrm>
            <a:off x="4196025" y="2264925"/>
            <a:ext cx="0" cy="270600"/>
          </a:xfrm>
          <a:prstGeom prst="straightConnector1">
            <a:avLst/>
          </a:prstGeom>
          <a:noFill/>
          <a:ln w="9525" cap="flat" cmpd="sng">
            <a:solidFill>
              <a:schemeClr val="accent3"/>
            </a:solidFill>
            <a:prstDash val="solid"/>
            <a:round/>
            <a:headEnd type="none" w="med" len="med"/>
            <a:tailEnd type="triangle" w="med" len="med"/>
          </a:ln>
        </p:spPr>
      </p:cxnSp>
      <p:sp>
        <p:nvSpPr>
          <p:cNvPr id="219" name="Google Shape;219;p19"/>
          <p:cNvSpPr txBox="1"/>
          <p:nvPr/>
        </p:nvSpPr>
        <p:spPr>
          <a:xfrm>
            <a:off x="3789950" y="2490000"/>
            <a:ext cx="95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chosen parameters</a:t>
            </a:r>
            <a:endParaRPr sz="1200">
              <a:latin typeface="Times New Roman"/>
              <a:ea typeface="Times New Roman"/>
              <a:cs typeface="Times New Roman"/>
              <a:sym typeface="Times New Roman"/>
            </a:endParaRPr>
          </a:p>
        </p:txBody>
      </p:sp>
      <p:cxnSp>
        <p:nvCxnSpPr>
          <p:cNvPr id="220" name="Google Shape;220;p19"/>
          <p:cNvCxnSpPr>
            <a:endCxn id="191" idx="3"/>
          </p:cNvCxnSpPr>
          <p:nvPr/>
        </p:nvCxnSpPr>
        <p:spPr>
          <a:xfrm rot="10800000" flipH="1">
            <a:off x="781128" y="1936652"/>
            <a:ext cx="698100" cy="861600"/>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19"/>
          <p:cNvCxnSpPr>
            <a:stCxn id="190" idx="5"/>
            <a:endCxn id="194" idx="1"/>
          </p:cNvCxnSpPr>
          <p:nvPr/>
        </p:nvCxnSpPr>
        <p:spPr>
          <a:xfrm>
            <a:off x="800172" y="2867077"/>
            <a:ext cx="491700" cy="120570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19"/>
          <p:cNvCxnSpPr>
            <a:stCxn id="190" idx="5"/>
          </p:cNvCxnSpPr>
          <p:nvPr/>
        </p:nvCxnSpPr>
        <p:spPr>
          <a:xfrm>
            <a:off x="800172" y="2867077"/>
            <a:ext cx="809700" cy="331200"/>
          </a:xfrm>
          <a:prstGeom prst="straightConnector1">
            <a:avLst/>
          </a:prstGeom>
          <a:noFill/>
          <a:ln w="9525" cap="flat" cmpd="sng">
            <a:solidFill>
              <a:schemeClr val="dk2"/>
            </a:solidFill>
            <a:prstDash val="solid"/>
            <a:round/>
            <a:headEnd type="none" w="med" len="med"/>
            <a:tailEnd type="triangle" w="med" len="med"/>
          </a:ln>
        </p:spPr>
      </p:cxnSp>
      <p:cxnSp>
        <p:nvCxnSpPr>
          <p:cNvPr id="223" name="Google Shape;223;p19"/>
          <p:cNvCxnSpPr>
            <a:stCxn id="190" idx="7"/>
          </p:cNvCxnSpPr>
          <p:nvPr/>
        </p:nvCxnSpPr>
        <p:spPr>
          <a:xfrm rot="10800000" flipH="1">
            <a:off x="800172" y="2626698"/>
            <a:ext cx="476100" cy="163800"/>
          </a:xfrm>
          <a:prstGeom prst="straightConnector1">
            <a:avLst/>
          </a:prstGeom>
          <a:noFill/>
          <a:ln w="9525" cap="flat" cmpd="sng">
            <a:solidFill>
              <a:schemeClr val="dk2"/>
            </a:solidFill>
            <a:prstDash val="solid"/>
            <a:round/>
            <a:headEnd type="none" w="med" len="med"/>
            <a:tailEnd type="triangle" w="med" len="med"/>
          </a:ln>
        </p:spPr>
      </p:cxnSp>
      <p:cxnSp>
        <p:nvCxnSpPr>
          <p:cNvPr id="224" name="Google Shape;224;p19"/>
          <p:cNvCxnSpPr>
            <a:stCxn id="194" idx="7"/>
          </p:cNvCxnSpPr>
          <p:nvPr/>
        </p:nvCxnSpPr>
        <p:spPr>
          <a:xfrm rot="10800000" flipH="1">
            <a:off x="1374672" y="2779273"/>
            <a:ext cx="701700" cy="1293600"/>
          </a:xfrm>
          <a:prstGeom prst="straightConnector1">
            <a:avLst/>
          </a:prstGeom>
          <a:noFill/>
          <a:ln w="9525" cap="flat" cmpd="sng">
            <a:solidFill>
              <a:schemeClr val="dk2"/>
            </a:solidFill>
            <a:prstDash val="solid"/>
            <a:round/>
            <a:headEnd type="none" w="med" len="med"/>
            <a:tailEnd type="triangle" w="med" len="med"/>
          </a:ln>
        </p:spPr>
      </p:cxnSp>
      <p:cxnSp>
        <p:nvCxnSpPr>
          <p:cNvPr id="225" name="Google Shape;225;p19"/>
          <p:cNvCxnSpPr>
            <a:stCxn id="193" idx="7"/>
            <a:endCxn id="195" idx="4"/>
          </p:cNvCxnSpPr>
          <p:nvPr/>
        </p:nvCxnSpPr>
        <p:spPr>
          <a:xfrm rot="10800000" flipH="1">
            <a:off x="1714572" y="2781623"/>
            <a:ext cx="373500" cy="402900"/>
          </a:xfrm>
          <a:prstGeom prst="straightConnector1">
            <a:avLst/>
          </a:prstGeom>
          <a:noFill/>
          <a:ln w="9525" cap="flat" cmpd="sng">
            <a:solidFill>
              <a:schemeClr val="dk2"/>
            </a:solidFill>
            <a:prstDash val="solid"/>
            <a:round/>
            <a:headEnd type="none" w="med" len="med"/>
            <a:tailEnd type="triangle" w="med" len="med"/>
          </a:ln>
        </p:spPr>
      </p:cxnSp>
      <p:cxnSp>
        <p:nvCxnSpPr>
          <p:cNvPr id="226" name="Google Shape;226;p19"/>
          <p:cNvCxnSpPr>
            <a:stCxn id="192" idx="6"/>
            <a:endCxn id="195" idx="1"/>
          </p:cNvCxnSpPr>
          <p:nvPr/>
        </p:nvCxnSpPr>
        <p:spPr>
          <a:xfrm>
            <a:off x="1391850" y="2619238"/>
            <a:ext cx="654900" cy="69900"/>
          </a:xfrm>
          <a:prstGeom prst="straightConnector1">
            <a:avLst/>
          </a:prstGeom>
          <a:noFill/>
          <a:ln w="9525" cap="flat" cmpd="sng">
            <a:solidFill>
              <a:schemeClr val="dk2"/>
            </a:solidFill>
            <a:prstDash val="solid"/>
            <a:round/>
            <a:headEnd type="none" w="med" len="med"/>
            <a:tailEnd type="triangle" w="med" len="med"/>
          </a:ln>
        </p:spPr>
      </p:cxnSp>
      <p:cxnSp>
        <p:nvCxnSpPr>
          <p:cNvPr id="227" name="Google Shape;227;p19"/>
          <p:cNvCxnSpPr>
            <a:stCxn id="191" idx="5"/>
            <a:endCxn id="195" idx="1"/>
          </p:cNvCxnSpPr>
          <p:nvPr/>
        </p:nvCxnSpPr>
        <p:spPr>
          <a:xfrm>
            <a:off x="1562172" y="1936652"/>
            <a:ext cx="484500" cy="75270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19"/>
          <p:cNvCxnSpPr>
            <a:endCxn id="195" idx="2"/>
          </p:cNvCxnSpPr>
          <p:nvPr/>
        </p:nvCxnSpPr>
        <p:spPr>
          <a:xfrm rot="10800000" flipH="1">
            <a:off x="800125" y="2727538"/>
            <a:ext cx="1229400" cy="99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0"/>
          <p:cNvSpPr/>
          <p:nvPr/>
        </p:nvSpPr>
        <p:spPr>
          <a:xfrm>
            <a:off x="2553700" y="1441259"/>
            <a:ext cx="1479875" cy="890875"/>
          </a:xfrm>
          <a:custGeom>
            <a:avLst/>
            <a:gdLst/>
            <a:ahLst/>
            <a:cxnLst/>
            <a:rect l="l" t="t" r="r" b="b"/>
            <a:pathLst>
              <a:path w="59195" h="35635" extrusionOk="0">
                <a:moveTo>
                  <a:pt x="0" y="35635"/>
                </a:moveTo>
                <a:cubicBezTo>
                  <a:pt x="3790" y="29860"/>
                  <a:pt x="12874" y="5255"/>
                  <a:pt x="22740" y="984"/>
                </a:cubicBezTo>
                <a:cubicBezTo>
                  <a:pt x="32606" y="-3287"/>
                  <a:pt x="53119" y="8504"/>
                  <a:pt x="59195" y="10008"/>
                </a:cubicBezTo>
              </a:path>
            </a:pathLst>
          </a:custGeom>
          <a:noFill/>
          <a:ln w="9525" cap="flat" cmpd="sng">
            <a:solidFill>
              <a:schemeClr val="dk2"/>
            </a:solidFill>
            <a:prstDash val="solid"/>
            <a:round/>
            <a:headEnd type="none" w="med" len="med"/>
            <a:tailEnd type="none" w="med" len="med"/>
          </a:ln>
        </p:spPr>
        <p:txBody>
          <a:bodyPr/>
          <a:lstStyle/>
          <a:p>
            <a:endParaRPr lang="it-IT"/>
          </a:p>
        </p:txBody>
      </p:sp>
      <p:cxnSp>
        <p:nvCxnSpPr>
          <p:cNvPr id="234" name="Google Shape;234;p20"/>
          <p:cNvCxnSpPr/>
          <p:nvPr/>
        </p:nvCxnSpPr>
        <p:spPr>
          <a:xfrm>
            <a:off x="3988475" y="1673400"/>
            <a:ext cx="81300" cy="36000"/>
          </a:xfrm>
          <a:prstGeom prst="straightConnector1">
            <a:avLst/>
          </a:prstGeom>
          <a:noFill/>
          <a:ln w="9525" cap="flat" cmpd="sng">
            <a:solidFill>
              <a:schemeClr val="dk2"/>
            </a:solidFill>
            <a:prstDash val="solid"/>
            <a:round/>
            <a:headEnd type="none" w="med" len="med"/>
            <a:tailEnd type="triangle" w="med" len="med"/>
          </a:ln>
        </p:spPr>
      </p:cxnSp>
      <p:sp>
        <p:nvSpPr>
          <p:cNvPr id="235" name="Google Shape;235;p20"/>
          <p:cNvSpPr txBox="1"/>
          <p:nvPr/>
        </p:nvSpPr>
        <p:spPr>
          <a:xfrm>
            <a:off x="666450" y="776275"/>
            <a:ext cx="1479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100">
                <a:latin typeface="Times New Roman"/>
                <a:ea typeface="Times New Roman"/>
                <a:cs typeface="Times New Roman"/>
                <a:sym typeface="Times New Roman"/>
              </a:rPr>
              <a:t>Example:</a:t>
            </a:r>
            <a:endParaRPr sz="2100">
              <a:latin typeface="Times New Roman"/>
              <a:ea typeface="Times New Roman"/>
              <a:cs typeface="Times New Roman"/>
              <a:sym typeface="Times New Roman"/>
            </a:endParaRPr>
          </a:p>
        </p:txBody>
      </p:sp>
      <p:sp>
        <p:nvSpPr>
          <p:cNvPr id="236" name="Google Shape;236;p20"/>
          <p:cNvSpPr txBox="1"/>
          <p:nvPr/>
        </p:nvSpPr>
        <p:spPr>
          <a:xfrm>
            <a:off x="4132850" y="1727525"/>
            <a:ext cx="453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Considering:</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T_max = 15</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T_current = 8</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the </a:t>
            </a:r>
            <a:r>
              <a:rPr lang="it" u="sng">
                <a:latin typeface="Times New Roman"/>
                <a:ea typeface="Times New Roman"/>
                <a:cs typeface="Times New Roman"/>
                <a:sym typeface="Times New Roman"/>
              </a:rPr>
              <a:t>“feasible next nodes”</a:t>
            </a:r>
            <a:r>
              <a:rPr lang="it">
                <a:latin typeface="Times New Roman"/>
                <a:ea typeface="Times New Roman"/>
                <a:cs typeface="Times New Roman"/>
                <a:sym typeface="Times New Roman"/>
              </a:rPr>
              <a:t> for the current position are the ones colored in green: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8 + 2 + 3 = 13 </a:t>
            </a:r>
            <a:r>
              <a:rPr lang="it">
                <a:highlight>
                  <a:srgbClr val="93C47D"/>
                </a:highlight>
                <a:latin typeface="Times New Roman"/>
                <a:ea typeface="Times New Roman"/>
                <a:cs typeface="Times New Roman"/>
                <a:sym typeface="Times New Roman"/>
              </a:rPr>
              <a:t>&lt; 15 = T_max</a:t>
            </a:r>
            <a:endParaRPr>
              <a:highlight>
                <a:srgbClr val="93C47D"/>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8 + 5 + 2 = 15 </a:t>
            </a:r>
            <a:r>
              <a:rPr lang="it">
                <a:highlight>
                  <a:srgbClr val="93C47D"/>
                </a:highlight>
                <a:latin typeface="Times New Roman"/>
                <a:ea typeface="Times New Roman"/>
                <a:cs typeface="Times New Roman"/>
                <a:sym typeface="Times New Roman"/>
              </a:rPr>
              <a:t>= 15 = T_max</a:t>
            </a:r>
            <a:endParaRPr>
              <a:highlight>
                <a:srgbClr val="93C47D"/>
              </a:highlight>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while the other two are left out because:</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8 + 5 + 4 = 17 &gt; 15 = T_max</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8 + 6 + 7 = 21 &gt; 15 = T_max</a:t>
            </a:r>
            <a:endParaRPr>
              <a:latin typeface="Times New Roman"/>
              <a:ea typeface="Times New Roman"/>
              <a:cs typeface="Times New Roman"/>
              <a:sym typeface="Times New Roman"/>
            </a:endParaRPr>
          </a:p>
        </p:txBody>
      </p:sp>
      <p:sp>
        <p:nvSpPr>
          <p:cNvPr id="237" name="Google Shape;237;p20"/>
          <p:cNvSpPr/>
          <p:nvPr/>
        </p:nvSpPr>
        <p:spPr>
          <a:xfrm>
            <a:off x="976275" y="3088963"/>
            <a:ext cx="117300" cy="108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1738275" y="2158538"/>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1550775" y="2879413"/>
            <a:ext cx="117300" cy="1083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1890675" y="3482988"/>
            <a:ext cx="117300" cy="1083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1550775" y="4371338"/>
            <a:ext cx="117300" cy="108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2305750" y="2987713"/>
            <a:ext cx="117300" cy="108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txBox="1"/>
          <p:nvPr/>
        </p:nvSpPr>
        <p:spPr>
          <a:xfrm>
            <a:off x="1173300" y="24192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p:txBody>
      </p:sp>
      <p:sp>
        <p:nvSpPr>
          <p:cNvPr id="244" name="Google Shape;244;p20"/>
          <p:cNvSpPr txBox="1"/>
          <p:nvPr/>
        </p:nvSpPr>
        <p:spPr>
          <a:xfrm>
            <a:off x="1542225" y="32994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p:txBody>
      </p:sp>
      <p:sp>
        <p:nvSpPr>
          <p:cNvPr id="245" name="Google Shape;245;p20"/>
          <p:cNvSpPr txBox="1"/>
          <p:nvPr/>
        </p:nvSpPr>
        <p:spPr>
          <a:xfrm>
            <a:off x="2046600" y="240798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p:txBody>
      </p:sp>
      <p:sp>
        <p:nvSpPr>
          <p:cNvPr id="246" name="Google Shape;246;p20"/>
          <p:cNvSpPr txBox="1"/>
          <p:nvPr/>
        </p:nvSpPr>
        <p:spPr>
          <a:xfrm>
            <a:off x="1949250" y="31432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p:txBody>
      </p:sp>
      <p:sp>
        <p:nvSpPr>
          <p:cNvPr id="247" name="Google Shape;247;p20"/>
          <p:cNvSpPr txBox="1"/>
          <p:nvPr/>
        </p:nvSpPr>
        <p:spPr>
          <a:xfrm>
            <a:off x="1189875" y="27341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p:txBody>
      </p:sp>
      <p:sp>
        <p:nvSpPr>
          <p:cNvPr id="248" name="Google Shape;248;p20"/>
          <p:cNvSpPr txBox="1"/>
          <p:nvPr/>
        </p:nvSpPr>
        <p:spPr>
          <a:xfrm>
            <a:off x="1739525" y="2690275"/>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p:txBody>
      </p:sp>
      <p:sp>
        <p:nvSpPr>
          <p:cNvPr id="249" name="Google Shape;249;p20"/>
          <p:cNvSpPr txBox="1"/>
          <p:nvPr/>
        </p:nvSpPr>
        <p:spPr>
          <a:xfrm>
            <a:off x="1168800" y="3712038"/>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p:txBody>
      </p:sp>
      <p:sp>
        <p:nvSpPr>
          <p:cNvPr id="250" name="Google Shape;250;p20"/>
          <p:cNvSpPr txBox="1"/>
          <p:nvPr/>
        </p:nvSpPr>
        <p:spPr>
          <a:xfrm>
            <a:off x="1791825" y="382511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p:txBody>
      </p:sp>
      <p:sp>
        <p:nvSpPr>
          <p:cNvPr id="251" name="Google Shape;251;p20"/>
          <p:cNvSpPr txBox="1"/>
          <p:nvPr/>
        </p:nvSpPr>
        <p:spPr>
          <a:xfrm>
            <a:off x="1542150" y="2958463"/>
            <a:ext cx="3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solidFill>
                  <a:srgbClr val="FF0000"/>
                </a:solidFill>
                <a:latin typeface="Times New Roman"/>
                <a:ea typeface="Times New Roman"/>
                <a:cs typeface="Times New Roman"/>
                <a:sym typeface="Times New Roman"/>
              </a:rPr>
              <a:t>4</a:t>
            </a:r>
            <a:endParaRPr sz="1200">
              <a:solidFill>
                <a:srgbClr val="FF0000"/>
              </a:solidFill>
              <a:latin typeface="Times New Roman"/>
              <a:ea typeface="Times New Roman"/>
              <a:cs typeface="Times New Roman"/>
              <a:sym typeface="Times New Roman"/>
            </a:endParaRPr>
          </a:p>
        </p:txBody>
      </p:sp>
      <p:sp>
        <p:nvSpPr>
          <p:cNvPr id="252" name="Google Shape;252;p20"/>
          <p:cNvSpPr txBox="1"/>
          <p:nvPr/>
        </p:nvSpPr>
        <p:spPr>
          <a:xfrm>
            <a:off x="454500" y="2838275"/>
            <a:ext cx="69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u="sng">
                <a:latin typeface="Times New Roman"/>
                <a:ea typeface="Times New Roman"/>
                <a:cs typeface="Times New Roman"/>
                <a:sym typeface="Times New Roman"/>
              </a:rPr>
              <a:t>Current</a:t>
            </a:r>
            <a:endParaRPr sz="1200" u="sng">
              <a:latin typeface="Times New Roman"/>
              <a:ea typeface="Times New Roman"/>
              <a:cs typeface="Times New Roman"/>
              <a:sym typeface="Times New Roman"/>
            </a:endParaRPr>
          </a:p>
        </p:txBody>
      </p:sp>
      <p:sp>
        <p:nvSpPr>
          <p:cNvPr id="253" name="Google Shape;253;p20"/>
          <p:cNvSpPr txBox="1"/>
          <p:nvPr/>
        </p:nvSpPr>
        <p:spPr>
          <a:xfrm>
            <a:off x="2356350" y="2783863"/>
            <a:ext cx="53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u="sng">
                <a:latin typeface="Times New Roman"/>
                <a:ea typeface="Times New Roman"/>
                <a:cs typeface="Times New Roman"/>
                <a:sym typeface="Times New Roman"/>
              </a:rPr>
              <a:t>End</a:t>
            </a:r>
            <a:endParaRPr sz="1200" u="sng">
              <a:latin typeface="Times New Roman"/>
              <a:ea typeface="Times New Roman"/>
              <a:cs typeface="Times New Roman"/>
              <a:sym typeface="Times New Roman"/>
            </a:endParaRPr>
          </a:p>
        </p:txBody>
      </p:sp>
      <p:cxnSp>
        <p:nvCxnSpPr>
          <p:cNvPr id="254" name="Google Shape;254;p20"/>
          <p:cNvCxnSpPr>
            <a:endCxn id="238" idx="3"/>
          </p:cNvCxnSpPr>
          <p:nvPr/>
        </p:nvCxnSpPr>
        <p:spPr>
          <a:xfrm rot="10800000" flipH="1">
            <a:off x="1057353" y="2250977"/>
            <a:ext cx="698100" cy="861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0"/>
          <p:cNvCxnSpPr>
            <a:stCxn id="237" idx="5"/>
            <a:endCxn id="241" idx="1"/>
          </p:cNvCxnSpPr>
          <p:nvPr/>
        </p:nvCxnSpPr>
        <p:spPr>
          <a:xfrm>
            <a:off x="1076397" y="3181402"/>
            <a:ext cx="491700" cy="120570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20"/>
          <p:cNvCxnSpPr>
            <a:stCxn id="237" idx="5"/>
          </p:cNvCxnSpPr>
          <p:nvPr/>
        </p:nvCxnSpPr>
        <p:spPr>
          <a:xfrm>
            <a:off x="1076397" y="3181402"/>
            <a:ext cx="809700" cy="33120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20"/>
          <p:cNvCxnSpPr>
            <a:stCxn id="237" idx="7"/>
          </p:cNvCxnSpPr>
          <p:nvPr/>
        </p:nvCxnSpPr>
        <p:spPr>
          <a:xfrm rot="10800000" flipH="1">
            <a:off x="1076397" y="2941023"/>
            <a:ext cx="476100" cy="16380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p20"/>
          <p:cNvCxnSpPr>
            <a:stCxn id="241" idx="7"/>
          </p:cNvCxnSpPr>
          <p:nvPr/>
        </p:nvCxnSpPr>
        <p:spPr>
          <a:xfrm rot="10800000" flipH="1">
            <a:off x="1650897" y="3093598"/>
            <a:ext cx="701700" cy="12936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20"/>
          <p:cNvCxnSpPr>
            <a:stCxn id="240" idx="7"/>
            <a:endCxn id="242" idx="4"/>
          </p:cNvCxnSpPr>
          <p:nvPr/>
        </p:nvCxnSpPr>
        <p:spPr>
          <a:xfrm rot="10800000" flipH="1">
            <a:off x="1990797" y="3095948"/>
            <a:ext cx="373500" cy="4029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20"/>
          <p:cNvCxnSpPr>
            <a:stCxn id="239" idx="6"/>
            <a:endCxn id="242" idx="1"/>
          </p:cNvCxnSpPr>
          <p:nvPr/>
        </p:nvCxnSpPr>
        <p:spPr>
          <a:xfrm>
            <a:off x="1668075" y="2933563"/>
            <a:ext cx="654900" cy="6990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20"/>
          <p:cNvCxnSpPr>
            <a:stCxn id="238" idx="5"/>
            <a:endCxn id="242" idx="1"/>
          </p:cNvCxnSpPr>
          <p:nvPr/>
        </p:nvCxnSpPr>
        <p:spPr>
          <a:xfrm>
            <a:off x="1838397" y="2250977"/>
            <a:ext cx="484500" cy="7527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20"/>
          <p:cNvCxnSpPr>
            <a:endCxn id="242" idx="2"/>
          </p:cNvCxnSpPr>
          <p:nvPr/>
        </p:nvCxnSpPr>
        <p:spPr>
          <a:xfrm rot="10800000" flipH="1">
            <a:off x="1076350" y="3041863"/>
            <a:ext cx="1229400" cy="99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1"/>
          <p:cNvSpPr txBox="1">
            <a:spLocks noGrp="1"/>
          </p:cNvSpPr>
          <p:nvPr>
            <p:ph type="title"/>
          </p:nvPr>
        </p:nvSpPr>
        <p:spPr>
          <a:xfrm>
            <a:off x="643725" y="613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Two different implementations: AS and MMAS</a:t>
            </a:r>
            <a:endParaRPr>
              <a:latin typeface="Times New Roman"/>
              <a:ea typeface="Times New Roman"/>
              <a:cs typeface="Times New Roman"/>
              <a:sym typeface="Times New Roman"/>
            </a:endParaRPr>
          </a:p>
        </p:txBody>
      </p:sp>
      <p:sp>
        <p:nvSpPr>
          <p:cNvPr id="268" name="Google Shape;268;p21"/>
          <p:cNvSpPr txBox="1"/>
          <p:nvPr/>
        </p:nvSpPr>
        <p:spPr>
          <a:xfrm>
            <a:off x="752475" y="752475"/>
            <a:ext cx="189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i="1" u="sng">
                <a:latin typeface="Times New Roman"/>
                <a:ea typeface="Times New Roman"/>
                <a:cs typeface="Times New Roman"/>
                <a:sym typeface="Times New Roman"/>
              </a:rPr>
              <a:t>Ant System</a:t>
            </a:r>
            <a:endParaRPr sz="2000" i="1" u="sng">
              <a:latin typeface="Times New Roman"/>
              <a:ea typeface="Times New Roman"/>
              <a:cs typeface="Times New Roman"/>
              <a:sym typeface="Times New Roman"/>
            </a:endParaRPr>
          </a:p>
        </p:txBody>
      </p:sp>
      <p:pic>
        <p:nvPicPr>
          <p:cNvPr id="269" name="Google Shape;269;p21"/>
          <p:cNvPicPr preferRelativeResize="0"/>
          <p:nvPr/>
        </p:nvPicPr>
        <p:blipFill>
          <a:blip r:embed="rId3">
            <a:alphaModFix/>
          </a:blip>
          <a:stretch>
            <a:fillRect/>
          </a:stretch>
        </p:blipFill>
        <p:spPr>
          <a:xfrm>
            <a:off x="752475" y="1654650"/>
            <a:ext cx="1971675" cy="372125"/>
          </a:xfrm>
          <a:prstGeom prst="rect">
            <a:avLst/>
          </a:prstGeom>
          <a:noFill/>
          <a:ln>
            <a:noFill/>
          </a:ln>
        </p:spPr>
      </p:pic>
      <p:cxnSp>
        <p:nvCxnSpPr>
          <p:cNvPr id="270" name="Google Shape;270;p21"/>
          <p:cNvCxnSpPr>
            <a:stCxn id="269" idx="3"/>
          </p:cNvCxnSpPr>
          <p:nvPr/>
        </p:nvCxnSpPr>
        <p:spPr>
          <a:xfrm rot="10800000" flipH="1">
            <a:off x="2724150" y="1838313"/>
            <a:ext cx="876300" cy="2400"/>
          </a:xfrm>
          <a:prstGeom prst="straightConnector1">
            <a:avLst/>
          </a:prstGeom>
          <a:noFill/>
          <a:ln w="9525" cap="flat" cmpd="sng">
            <a:solidFill>
              <a:schemeClr val="dk2"/>
            </a:solidFill>
            <a:prstDash val="solid"/>
            <a:round/>
            <a:headEnd type="none" w="med" len="med"/>
            <a:tailEnd type="triangle" w="med" len="med"/>
          </a:ln>
        </p:spPr>
      </p:cxnSp>
      <p:sp>
        <p:nvSpPr>
          <p:cNvPr id="271" name="Google Shape;271;p21"/>
          <p:cNvSpPr txBox="1"/>
          <p:nvPr/>
        </p:nvSpPr>
        <p:spPr>
          <a:xfrm>
            <a:off x="3657600" y="1640625"/>
            <a:ext cx="13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i="1">
                <a:latin typeface="Times New Roman"/>
                <a:ea typeface="Times New Roman"/>
                <a:cs typeface="Times New Roman"/>
                <a:sym typeface="Times New Roman"/>
              </a:rPr>
              <a:t>Δτ computation</a:t>
            </a:r>
            <a:endParaRPr i="1">
              <a:latin typeface="Times New Roman"/>
              <a:ea typeface="Times New Roman"/>
              <a:cs typeface="Times New Roman"/>
              <a:sym typeface="Times New Roman"/>
            </a:endParaRPr>
          </a:p>
        </p:txBody>
      </p:sp>
      <p:sp>
        <p:nvSpPr>
          <p:cNvPr id="272" name="Google Shape;272;p21"/>
          <p:cNvSpPr/>
          <p:nvPr/>
        </p:nvSpPr>
        <p:spPr>
          <a:xfrm>
            <a:off x="3667050" y="1654713"/>
            <a:ext cx="1295400" cy="37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txBox="1"/>
          <p:nvPr/>
        </p:nvSpPr>
        <p:spPr>
          <a:xfrm>
            <a:off x="643725" y="2436350"/>
            <a:ext cx="695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Each ant computes its own </a:t>
            </a:r>
            <a:r>
              <a:rPr lang="it" i="1">
                <a:latin typeface="Times New Roman"/>
                <a:ea typeface="Times New Roman"/>
                <a:cs typeface="Times New Roman"/>
                <a:sym typeface="Times New Roman"/>
              </a:rPr>
              <a:t>Δτ </a:t>
            </a:r>
            <a:r>
              <a:rPr lang="it">
                <a:latin typeface="Times New Roman"/>
                <a:ea typeface="Times New Roman"/>
                <a:cs typeface="Times New Roman"/>
                <a:sym typeface="Times New Roman"/>
              </a:rPr>
              <a:t>matrix. </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Those are then summed together to obtain the </a:t>
            </a:r>
            <a:r>
              <a:rPr lang="it" u="sng">
                <a:latin typeface="Times New Roman"/>
                <a:ea typeface="Times New Roman"/>
                <a:cs typeface="Times New Roman"/>
                <a:sym typeface="Times New Roman"/>
              </a:rPr>
              <a:t>final </a:t>
            </a:r>
            <a:r>
              <a:rPr lang="it" i="1" u="sng">
                <a:latin typeface="Times New Roman"/>
                <a:ea typeface="Times New Roman"/>
                <a:cs typeface="Times New Roman"/>
                <a:sym typeface="Times New Roman"/>
              </a:rPr>
              <a:t>Δτ </a:t>
            </a:r>
            <a:r>
              <a:rPr lang="it" u="sng">
                <a:latin typeface="Times New Roman"/>
                <a:ea typeface="Times New Roman"/>
                <a:cs typeface="Times New Roman"/>
                <a:sym typeface="Times New Roman"/>
              </a:rPr>
              <a:t>matrix</a:t>
            </a:r>
            <a:r>
              <a:rPr lang="it">
                <a:latin typeface="Times New Roman"/>
                <a:ea typeface="Times New Roman"/>
                <a:cs typeface="Times New Roman"/>
                <a:sym typeface="Times New Roman"/>
              </a:rPr>
              <a:t>, used to update the τ-matrix in the following way:</a:t>
            </a:r>
            <a:endParaRPr>
              <a:latin typeface="Times New Roman"/>
              <a:ea typeface="Times New Roman"/>
              <a:cs typeface="Times New Roman"/>
              <a:sym typeface="Times New Roman"/>
            </a:endParaRPr>
          </a:p>
        </p:txBody>
      </p:sp>
      <p:pic>
        <p:nvPicPr>
          <p:cNvPr id="274" name="Google Shape;274;p21"/>
          <p:cNvPicPr preferRelativeResize="0"/>
          <p:nvPr/>
        </p:nvPicPr>
        <p:blipFill>
          <a:blip r:embed="rId4">
            <a:alphaModFix/>
          </a:blip>
          <a:stretch>
            <a:fillRect/>
          </a:stretch>
        </p:blipFill>
        <p:spPr>
          <a:xfrm>
            <a:off x="2952750" y="3343850"/>
            <a:ext cx="2162175" cy="647225"/>
          </a:xfrm>
          <a:prstGeom prst="rect">
            <a:avLst/>
          </a:prstGeom>
          <a:noFill/>
          <a:ln>
            <a:noFill/>
          </a:ln>
        </p:spPr>
      </p:pic>
      <p:sp>
        <p:nvSpPr>
          <p:cNvPr id="275" name="Google Shape;275;p21"/>
          <p:cNvSpPr/>
          <p:nvPr/>
        </p:nvSpPr>
        <p:spPr>
          <a:xfrm>
            <a:off x="3876675" y="3562350"/>
            <a:ext cx="142800" cy="2382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21"/>
          <p:cNvCxnSpPr>
            <a:stCxn id="275" idx="4"/>
          </p:cNvCxnSpPr>
          <p:nvPr/>
        </p:nvCxnSpPr>
        <p:spPr>
          <a:xfrm>
            <a:off x="3948075" y="3800550"/>
            <a:ext cx="14400" cy="476100"/>
          </a:xfrm>
          <a:prstGeom prst="straightConnector1">
            <a:avLst/>
          </a:prstGeom>
          <a:noFill/>
          <a:ln w="9525" cap="flat" cmpd="sng">
            <a:solidFill>
              <a:schemeClr val="accent3"/>
            </a:solidFill>
            <a:prstDash val="solid"/>
            <a:round/>
            <a:headEnd type="none" w="med" len="med"/>
            <a:tailEnd type="none" w="med" len="med"/>
          </a:ln>
        </p:spPr>
      </p:cxnSp>
      <p:cxnSp>
        <p:nvCxnSpPr>
          <p:cNvPr id="277" name="Google Shape;277;p21"/>
          <p:cNvCxnSpPr/>
          <p:nvPr/>
        </p:nvCxnSpPr>
        <p:spPr>
          <a:xfrm>
            <a:off x="3948075" y="4276650"/>
            <a:ext cx="628800" cy="0"/>
          </a:xfrm>
          <a:prstGeom prst="straightConnector1">
            <a:avLst/>
          </a:prstGeom>
          <a:noFill/>
          <a:ln w="9525" cap="flat" cmpd="sng">
            <a:solidFill>
              <a:schemeClr val="accent3"/>
            </a:solidFill>
            <a:prstDash val="solid"/>
            <a:round/>
            <a:headEnd type="none" w="med" len="med"/>
            <a:tailEnd type="triangle" w="med" len="med"/>
          </a:ln>
        </p:spPr>
      </p:cxnSp>
      <p:sp>
        <p:nvSpPr>
          <p:cNvPr id="278" name="Google Shape;278;p21"/>
          <p:cNvSpPr txBox="1"/>
          <p:nvPr/>
        </p:nvSpPr>
        <p:spPr>
          <a:xfrm>
            <a:off x="4486275" y="4067275"/>
            <a:ext cx="2962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“pheromone evaporation coefficient”</a:t>
            </a:r>
            <a:endParaRPr sz="1200">
              <a:latin typeface="Times New Roman"/>
              <a:ea typeface="Times New Roman"/>
              <a:cs typeface="Times New Roman"/>
              <a:sym typeface="Times New Roman"/>
            </a:endParaRPr>
          </a:p>
        </p:txBody>
      </p:sp>
      <p:sp>
        <p:nvSpPr>
          <p:cNvPr id="279" name="Google Shape;279;p21"/>
          <p:cNvSpPr/>
          <p:nvPr/>
        </p:nvSpPr>
        <p:spPr>
          <a:xfrm>
            <a:off x="4438650" y="3265800"/>
            <a:ext cx="876300" cy="831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21"/>
          <p:cNvCxnSpPr>
            <a:stCxn id="279" idx="7"/>
          </p:cNvCxnSpPr>
          <p:nvPr/>
        </p:nvCxnSpPr>
        <p:spPr>
          <a:xfrm rot="10800000" flipH="1">
            <a:off x="5186619" y="3381241"/>
            <a:ext cx="890400" cy="6300"/>
          </a:xfrm>
          <a:prstGeom prst="straightConnector1">
            <a:avLst/>
          </a:prstGeom>
          <a:noFill/>
          <a:ln w="9525" cap="flat" cmpd="sng">
            <a:solidFill>
              <a:schemeClr val="accent3"/>
            </a:solidFill>
            <a:prstDash val="solid"/>
            <a:round/>
            <a:headEnd type="none" w="med" len="med"/>
            <a:tailEnd type="triangle" w="med" len="med"/>
          </a:ln>
        </p:spPr>
      </p:cxnSp>
      <p:sp>
        <p:nvSpPr>
          <p:cNvPr id="281" name="Google Shape;281;p21"/>
          <p:cNvSpPr txBox="1"/>
          <p:nvPr/>
        </p:nvSpPr>
        <p:spPr>
          <a:xfrm>
            <a:off x="6038850" y="3184300"/>
            <a:ext cx="180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u="sng">
                <a:latin typeface="Times New Roman"/>
                <a:ea typeface="Times New Roman"/>
                <a:cs typeface="Times New Roman"/>
                <a:sym typeface="Times New Roman"/>
              </a:rPr>
              <a:t> final </a:t>
            </a:r>
            <a:r>
              <a:rPr lang="it" i="1" u="sng">
                <a:latin typeface="Times New Roman"/>
                <a:ea typeface="Times New Roman"/>
                <a:cs typeface="Times New Roman"/>
                <a:sym typeface="Times New Roman"/>
              </a:rPr>
              <a:t>Δτ </a:t>
            </a:r>
            <a:r>
              <a:rPr lang="it" u="sng">
                <a:latin typeface="Times New Roman"/>
                <a:ea typeface="Times New Roman"/>
                <a:cs typeface="Times New Roman"/>
                <a:sym typeface="Times New Roman"/>
              </a:rPr>
              <a:t>matrix</a:t>
            </a:r>
            <a:endParaRPr u="sng">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p:nvPr/>
        </p:nvSpPr>
        <p:spPr>
          <a:xfrm>
            <a:off x="4572000" y="883400"/>
            <a:ext cx="36099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Main characteristics of AS algorithm:</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inevitable increase of the distance between the τ[i, j] elements </a:t>
            </a:r>
            <a:r>
              <a:rPr lang="it">
                <a:latin typeface="Times New Roman"/>
                <a:ea typeface="Times New Roman"/>
                <a:cs typeface="Times New Roman"/>
                <a:sym typeface="Times New Roman"/>
              </a:rPr>
              <a:t>correspondent to the edges included in the best solution found so far and the ones not included in it, which could easily lead to convergence to a local optimum (which could be in general not the global one)</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general slowness due to the large amount of ants included in the population</a:t>
            </a:r>
            <a:r>
              <a:rPr lang="it">
                <a:latin typeface="Times New Roman"/>
                <a:ea typeface="Times New Roman"/>
                <a:cs typeface="Times New Roman"/>
                <a:sym typeface="Times New Roman"/>
              </a:rPr>
              <a:t>: at each iteration, the greater the number of ants, the higher the probabilities to take the right path for the global optimum (which will be hardly modified in the next iterations owing to the inevitable increase of τ-elements distance)</a:t>
            </a:r>
            <a:endParaRPr>
              <a:latin typeface="Times New Roman"/>
              <a:ea typeface="Times New Roman"/>
              <a:cs typeface="Times New Roman"/>
              <a:sym typeface="Times New Roman"/>
            </a:endParaRPr>
          </a:p>
        </p:txBody>
      </p:sp>
      <p:sp>
        <p:nvSpPr>
          <p:cNvPr id="287" name="Google Shape;287;p22"/>
          <p:cNvSpPr txBox="1">
            <a:spLocks noGrp="1"/>
          </p:cNvSpPr>
          <p:nvPr>
            <p:ph type="title"/>
          </p:nvPr>
        </p:nvSpPr>
        <p:spPr>
          <a:xfrm>
            <a:off x="643725" y="613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Two different implementations: AS and MMAS</a:t>
            </a:r>
            <a:endParaRPr>
              <a:latin typeface="Times New Roman"/>
              <a:ea typeface="Times New Roman"/>
              <a:cs typeface="Times New Roman"/>
              <a:sym typeface="Times New Roman"/>
            </a:endParaRPr>
          </a:p>
        </p:txBody>
      </p:sp>
      <p:sp>
        <p:nvSpPr>
          <p:cNvPr id="288" name="Google Shape;288;p22"/>
          <p:cNvSpPr txBox="1"/>
          <p:nvPr/>
        </p:nvSpPr>
        <p:spPr>
          <a:xfrm>
            <a:off x="752475" y="752475"/>
            <a:ext cx="189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i="1" u="sng">
                <a:latin typeface="Times New Roman"/>
                <a:ea typeface="Times New Roman"/>
                <a:cs typeface="Times New Roman"/>
                <a:sym typeface="Times New Roman"/>
              </a:rPr>
              <a:t>Ant System</a:t>
            </a:r>
            <a:endParaRPr sz="2000" i="1" u="sng">
              <a:latin typeface="Times New Roman"/>
              <a:ea typeface="Times New Roman"/>
              <a:cs typeface="Times New Roman"/>
              <a:sym typeface="Times New Roman"/>
            </a:endParaRPr>
          </a:p>
        </p:txBody>
      </p:sp>
      <p:pic>
        <p:nvPicPr>
          <p:cNvPr id="289" name="Google Shape;289;p22"/>
          <p:cNvPicPr preferRelativeResize="0"/>
          <p:nvPr/>
        </p:nvPicPr>
        <p:blipFill>
          <a:blip r:embed="rId3">
            <a:alphaModFix/>
          </a:blip>
          <a:stretch>
            <a:fillRect/>
          </a:stretch>
        </p:blipFill>
        <p:spPr>
          <a:xfrm>
            <a:off x="152400" y="1397475"/>
            <a:ext cx="4267200" cy="32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p:nvPr/>
        </p:nvSpPr>
        <p:spPr>
          <a:xfrm>
            <a:off x="752475" y="752475"/>
            <a:ext cx="317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i="1" u="sng">
                <a:latin typeface="Times New Roman"/>
                <a:ea typeface="Times New Roman"/>
                <a:cs typeface="Times New Roman"/>
                <a:sym typeface="Times New Roman"/>
              </a:rPr>
              <a:t>Min-Max Ant System</a:t>
            </a:r>
            <a:endParaRPr sz="2000" i="1" u="sng">
              <a:latin typeface="Times New Roman"/>
              <a:ea typeface="Times New Roman"/>
              <a:cs typeface="Times New Roman"/>
              <a:sym typeface="Times New Roman"/>
            </a:endParaRPr>
          </a:p>
        </p:txBody>
      </p:sp>
      <p:sp>
        <p:nvSpPr>
          <p:cNvPr id="295" name="Google Shape;295;p23"/>
          <p:cNvSpPr txBox="1">
            <a:spLocks noGrp="1"/>
          </p:cNvSpPr>
          <p:nvPr>
            <p:ph type="title"/>
          </p:nvPr>
        </p:nvSpPr>
        <p:spPr>
          <a:xfrm>
            <a:off x="643725" y="613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Two different implementations: AS and MMAS</a:t>
            </a:r>
            <a:endParaRPr>
              <a:latin typeface="Times New Roman"/>
              <a:ea typeface="Times New Roman"/>
              <a:cs typeface="Times New Roman"/>
              <a:sym typeface="Times New Roman"/>
            </a:endParaRPr>
          </a:p>
        </p:txBody>
      </p:sp>
      <p:pic>
        <p:nvPicPr>
          <p:cNvPr id="296" name="Google Shape;296;p23"/>
          <p:cNvPicPr preferRelativeResize="0"/>
          <p:nvPr/>
        </p:nvPicPr>
        <p:blipFill>
          <a:blip r:embed="rId3">
            <a:alphaModFix/>
          </a:blip>
          <a:stretch>
            <a:fillRect/>
          </a:stretch>
        </p:blipFill>
        <p:spPr>
          <a:xfrm>
            <a:off x="838200" y="1664175"/>
            <a:ext cx="1514475" cy="345625"/>
          </a:xfrm>
          <a:prstGeom prst="rect">
            <a:avLst/>
          </a:prstGeom>
          <a:noFill/>
          <a:ln>
            <a:noFill/>
          </a:ln>
        </p:spPr>
      </p:pic>
      <p:cxnSp>
        <p:nvCxnSpPr>
          <p:cNvPr id="297" name="Google Shape;297;p23"/>
          <p:cNvCxnSpPr/>
          <p:nvPr/>
        </p:nvCxnSpPr>
        <p:spPr>
          <a:xfrm rot="10800000" flipH="1">
            <a:off x="2409825" y="1834575"/>
            <a:ext cx="876300" cy="240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23"/>
          <p:cNvSpPr txBox="1"/>
          <p:nvPr/>
        </p:nvSpPr>
        <p:spPr>
          <a:xfrm>
            <a:off x="3343275" y="1636888"/>
            <a:ext cx="13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i="1">
                <a:latin typeface="Times New Roman"/>
                <a:ea typeface="Times New Roman"/>
                <a:cs typeface="Times New Roman"/>
                <a:sym typeface="Times New Roman"/>
              </a:rPr>
              <a:t>Δτ computation</a:t>
            </a:r>
            <a:endParaRPr i="1">
              <a:latin typeface="Times New Roman"/>
              <a:ea typeface="Times New Roman"/>
              <a:cs typeface="Times New Roman"/>
              <a:sym typeface="Times New Roman"/>
            </a:endParaRPr>
          </a:p>
        </p:txBody>
      </p:sp>
      <p:sp>
        <p:nvSpPr>
          <p:cNvPr id="299" name="Google Shape;299;p23"/>
          <p:cNvSpPr/>
          <p:nvPr/>
        </p:nvSpPr>
        <p:spPr>
          <a:xfrm>
            <a:off x="3352725" y="1650975"/>
            <a:ext cx="1295400" cy="37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txBox="1"/>
          <p:nvPr/>
        </p:nvSpPr>
        <p:spPr>
          <a:xfrm>
            <a:off x="838425" y="2276475"/>
            <a:ext cx="71913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Only the </a:t>
            </a:r>
            <a:r>
              <a:rPr lang="it" u="sng">
                <a:latin typeface="Times New Roman"/>
                <a:ea typeface="Times New Roman"/>
                <a:cs typeface="Times New Roman"/>
                <a:sym typeface="Times New Roman"/>
              </a:rPr>
              <a:t>“best ant”</a:t>
            </a:r>
            <a:r>
              <a:rPr lang="it">
                <a:latin typeface="Times New Roman"/>
                <a:ea typeface="Times New Roman"/>
                <a:cs typeface="Times New Roman"/>
                <a:sym typeface="Times New Roman"/>
              </a:rPr>
              <a:t> computes its own </a:t>
            </a:r>
            <a:r>
              <a:rPr lang="it" i="1">
                <a:latin typeface="Times New Roman"/>
                <a:ea typeface="Times New Roman"/>
                <a:cs typeface="Times New Roman"/>
                <a:sym typeface="Times New Roman"/>
              </a:rPr>
              <a:t>Δτ </a:t>
            </a:r>
            <a:r>
              <a:rPr lang="it">
                <a:latin typeface="Times New Roman"/>
                <a:ea typeface="Times New Roman"/>
                <a:cs typeface="Times New Roman"/>
                <a:sym typeface="Times New Roman"/>
              </a:rPr>
              <a:t>matrix. </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This concept can be implemented in two ways:</a:t>
            </a:r>
            <a:endParaRPr>
              <a:latin typeface="Times New Roman"/>
              <a:ea typeface="Times New Roman"/>
              <a:cs typeface="Times New Roman"/>
              <a:sym typeface="Times New Roman"/>
            </a:endParaRPr>
          </a:p>
          <a:p>
            <a:pPr marL="0" lvl="0" indent="0" algn="l" rtl="0">
              <a:spcBef>
                <a:spcPts val="0"/>
              </a:spcBef>
              <a:spcAft>
                <a:spcPts val="0"/>
              </a:spcAft>
              <a:buNone/>
            </a:pPr>
            <a:endParaRPr sz="7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best ant:</a:t>
            </a:r>
            <a:r>
              <a:rPr lang="it">
                <a:latin typeface="Times New Roman"/>
                <a:ea typeface="Times New Roman"/>
                <a:cs typeface="Times New Roman"/>
                <a:sym typeface="Times New Roman"/>
              </a:rPr>
              <a:t> ant that found the best path in the current iteration   →  </a:t>
            </a:r>
            <a:r>
              <a:rPr lang="it" i="1">
                <a:latin typeface="Times New Roman"/>
                <a:ea typeface="Times New Roman"/>
                <a:cs typeface="Times New Roman"/>
                <a:sym typeface="Times New Roman"/>
              </a:rPr>
              <a:t>iteration best</a:t>
            </a:r>
            <a:endParaRPr i="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best ant</a:t>
            </a:r>
            <a:r>
              <a:rPr lang="it">
                <a:latin typeface="Times New Roman"/>
                <a:ea typeface="Times New Roman"/>
                <a:cs typeface="Times New Roman"/>
                <a:sym typeface="Times New Roman"/>
              </a:rPr>
              <a:t>: ant that found the best path until the current iteration  →  </a:t>
            </a:r>
            <a:r>
              <a:rPr lang="it" i="1">
                <a:latin typeface="Times New Roman"/>
                <a:ea typeface="Times New Roman"/>
                <a:cs typeface="Times New Roman"/>
                <a:sym typeface="Times New Roman"/>
              </a:rPr>
              <a:t>global best</a:t>
            </a:r>
            <a:endParaRPr i="1">
              <a:latin typeface="Times New Roman"/>
              <a:ea typeface="Times New Roman"/>
              <a:cs typeface="Times New Roman"/>
              <a:sym typeface="Times New Roman"/>
            </a:endParaRPr>
          </a:p>
          <a:p>
            <a:pPr marL="457200" lvl="0" indent="0" algn="l" rtl="0">
              <a:spcBef>
                <a:spcPts val="0"/>
              </a:spcBef>
              <a:spcAft>
                <a:spcPts val="0"/>
              </a:spcAft>
              <a:buNone/>
            </a:pPr>
            <a:endParaRPr i="1">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Then, the best ant’s </a:t>
            </a:r>
            <a:r>
              <a:rPr lang="it" i="1">
                <a:latin typeface="Times New Roman"/>
                <a:ea typeface="Times New Roman"/>
                <a:cs typeface="Times New Roman"/>
                <a:sym typeface="Times New Roman"/>
              </a:rPr>
              <a:t>Δτ </a:t>
            </a:r>
            <a:r>
              <a:rPr lang="it">
                <a:latin typeface="Times New Roman"/>
                <a:ea typeface="Times New Roman"/>
                <a:cs typeface="Times New Roman"/>
                <a:sym typeface="Times New Roman"/>
              </a:rPr>
              <a:t>matrix is used to update the </a:t>
            </a:r>
            <a:r>
              <a:rPr lang="it" i="1">
                <a:latin typeface="Times New Roman"/>
                <a:ea typeface="Times New Roman"/>
                <a:cs typeface="Times New Roman"/>
                <a:sym typeface="Times New Roman"/>
              </a:rPr>
              <a:t>τ </a:t>
            </a:r>
            <a:r>
              <a:rPr lang="it">
                <a:latin typeface="Times New Roman"/>
                <a:ea typeface="Times New Roman"/>
                <a:cs typeface="Times New Roman"/>
                <a:sym typeface="Times New Roman"/>
              </a:rPr>
              <a:t>matrix in the same way:</a:t>
            </a:r>
            <a:endParaRPr/>
          </a:p>
        </p:txBody>
      </p:sp>
      <p:pic>
        <p:nvPicPr>
          <p:cNvPr id="301" name="Google Shape;301;p23"/>
          <p:cNvPicPr preferRelativeResize="0"/>
          <p:nvPr/>
        </p:nvPicPr>
        <p:blipFill>
          <a:blip r:embed="rId4">
            <a:alphaModFix/>
          </a:blip>
          <a:stretch>
            <a:fillRect/>
          </a:stretch>
        </p:blipFill>
        <p:spPr>
          <a:xfrm>
            <a:off x="3031800" y="3995175"/>
            <a:ext cx="2140200" cy="40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type="title"/>
          </p:nvPr>
        </p:nvSpPr>
        <p:spPr>
          <a:xfrm>
            <a:off x="643725" y="613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Two different implementations: AS and MMAS</a:t>
            </a:r>
            <a:endParaRPr>
              <a:latin typeface="Times New Roman"/>
              <a:ea typeface="Times New Roman"/>
              <a:cs typeface="Times New Roman"/>
              <a:sym typeface="Times New Roman"/>
            </a:endParaRPr>
          </a:p>
        </p:txBody>
      </p:sp>
      <p:sp>
        <p:nvSpPr>
          <p:cNvPr id="307" name="Google Shape;307;p24"/>
          <p:cNvSpPr txBox="1"/>
          <p:nvPr/>
        </p:nvSpPr>
        <p:spPr>
          <a:xfrm>
            <a:off x="752475" y="752475"/>
            <a:ext cx="317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i="1" u="sng">
                <a:latin typeface="Times New Roman"/>
                <a:ea typeface="Times New Roman"/>
                <a:cs typeface="Times New Roman"/>
                <a:sym typeface="Times New Roman"/>
              </a:rPr>
              <a:t>Min-Max Ant System</a:t>
            </a:r>
            <a:endParaRPr sz="2000" i="1" u="sng">
              <a:latin typeface="Times New Roman"/>
              <a:ea typeface="Times New Roman"/>
              <a:cs typeface="Times New Roman"/>
              <a:sym typeface="Times New Roman"/>
            </a:endParaRPr>
          </a:p>
        </p:txBody>
      </p:sp>
      <p:sp>
        <p:nvSpPr>
          <p:cNvPr id="308" name="Google Shape;308;p24"/>
          <p:cNvSpPr txBox="1"/>
          <p:nvPr/>
        </p:nvSpPr>
        <p:spPr>
          <a:xfrm>
            <a:off x="857250" y="1352550"/>
            <a:ext cx="662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Two extra differences are to be noted between MMAS and AS implementations. In particular, they consist in:</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control over the maximum and the minimum value of τ[i, j] such that:</a:t>
            </a:r>
            <a:endParaRPr>
              <a:latin typeface="Times New Roman"/>
              <a:ea typeface="Times New Roman"/>
              <a:cs typeface="Times New Roman"/>
              <a:sym typeface="Times New Roman"/>
            </a:endParaRPr>
          </a:p>
        </p:txBody>
      </p:sp>
      <p:pic>
        <p:nvPicPr>
          <p:cNvPr id="309" name="Google Shape;309;p24"/>
          <p:cNvPicPr preferRelativeResize="0"/>
          <p:nvPr/>
        </p:nvPicPr>
        <p:blipFill>
          <a:blip r:embed="rId3">
            <a:alphaModFix/>
          </a:blip>
          <a:stretch>
            <a:fillRect/>
          </a:stretch>
        </p:blipFill>
        <p:spPr>
          <a:xfrm>
            <a:off x="4105275" y="2437175"/>
            <a:ext cx="931949" cy="416725"/>
          </a:xfrm>
          <a:prstGeom prst="rect">
            <a:avLst/>
          </a:prstGeom>
          <a:noFill/>
          <a:ln>
            <a:noFill/>
          </a:ln>
        </p:spPr>
      </p:pic>
      <p:pic>
        <p:nvPicPr>
          <p:cNvPr id="310" name="Google Shape;310;p24"/>
          <p:cNvPicPr preferRelativeResize="0"/>
          <p:nvPr/>
        </p:nvPicPr>
        <p:blipFill>
          <a:blip r:embed="rId4">
            <a:alphaModFix/>
          </a:blip>
          <a:stretch>
            <a:fillRect/>
          </a:stretch>
        </p:blipFill>
        <p:spPr>
          <a:xfrm>
            <a:off x="2847975" y="2399238"/>
            <a:ext cx="1176368" cy="492600"/>
          </a:xfrm>
          <a:prstGeom prst="rect">
            <a:avLst/>
          </a:prstGeom>
          <a:noFill/>
          <a:ln>
            <a:noFill/>
          </a:ln>
        </p:spPr>
      </p:pic>
      <p:sp>
        <p:nvSpPr>
          <p:cNvPr id="311" name="Google Shape;311;p24"/>
          <p:cNvSpPr txBox="1"/>
          <p:nvPr/>
        </p:nvSpPr>
        <p:spPr>
          <a:xfrm>
            <a:off x="857250" y="3314700"/>
            <a:ext cx="6334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it">
                <a:latin typeface="Times New Roman"/>
                <a:ea typeface="Times New Roman"/>
                <a:cs typeface="Times New Roman"/>
                <a:sym typeface="Times New Roman"/>
              </a:rPr>
              <a:t> an additional mechanism called “pheromone trail smoothing” to deal with premature convergence:</a:t>
            </a:r>
            <a:endParaRPr>
              <a:latin typeface="Times New Roman"/>
              <a:ea typeface="Times New Roman"/>
              <a:cs typeface="Times New Roman"/>
              <a:sym typeface="Times New Roman"/>
            </a:endParaRPr>
          </a:p>
        </p:txBody>
      </p:sp>
      <p:pic>
        <p:nvPicPr>
          <p:cNvPr id="312" name="Google Shape;312;p24"/>
          <p:cNvPicPr preferRelativeResize="0"/>
          <p:nvPr/>
        </p:nvPicPr>
        <p:blipFill>
          <a:blip r:embed="rId5">
            <a:alphaModFix/>
          </a:blip>
          <a:stretch>
            <a:fillRect/>
          </a:stretch>
        </p:blipFill>
        <p:spPr>
          <a:xfrm>
            <a:off x="3009900" y="3987450"/>
            <a:ext cx="1790700" cy="314400"/>
          </a:xfrm>
          <a:prstGeom prst="rect">
            <a:avLst/>
          </a:prstGeom>
          <a:noFill/>
          <a:ln>
            <a:noFill/>
          </a:ln>
        </p:spPr>
      </p:pic>
      <p:sp>
        <p:nvSpPr>
          <p:cNvPr id="313" name="Google Shape;313;p24"/>
          <p:cNvSpPr/>
          <p:nvPr/>
        </p:nvSpPr>
        <p:spPr>
          <a:xfrm>
            <a:off x="3810000" y="4019550"/>
            <a:ext cx="171600" cy="2286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24"/>
          <p:cNvCxnSpPr>
            <a:stCxn id="313" idx="4"/>
          </p:cNvCxnSpPr>
          <p:nvPr/>
        </p:nvCxnSpPr>
        <p:spPr>
          <a:xfrm>
            <a:off x="3895800" y="4248150"/>
            <a:ext cx="9600" cy="295200"/>
          </a:xfrm>
          <a:prstGeom prst="straightConnector1">
            <a:avLst/>
          </a:prstGeom>
          <a:noFill/>
          <a:ln w="9525" cap="flat" cmpd="sng">
            <a:solidFill>
              <a:schemeClr val="accent3"/>
            </a:solidFill>
            <a:prstDash val="solid"/>
            <a:round/>
            <a:headEnd type="none" w="med" len="med"/>
            <a:tailEnd type="none" w="med" len="med"/>
          </a:ln>
        </p:spPr>
      </p:cxnSp>
      <p:cxnSp>
        <p:nvCxnSpPr>
          <p:cNvPr id="315" name="Google Shape;315;p24"/>
          <p:cNvCxnSpPr/>
          <p:nvPr/>
        </p:nvCxnSpPr>
        <p:spPr>
          <a:xfrm>
            <a:off x="3868725" y="4543350"/>
            <a:ext cx="1238400" cy="0"/>
          </a:xfrm>
          <a:prstGeom prst="straightConnector1">
            <a:avLst/>
          </a:prstGeom>
          <a:noFill/>
          <a:ln w="9525" cap="flat" cmpd="sng">
            <a:solidFill>
              <a:schemeClr val="accent3"/>
            </a:solidFill>
            <a:prstDash val="solid"/>
            <a:round/>
            <a:headEnd type="none" w="med" len="med"/>
            <a:tailEnd type="triangle" w="med" len="med"/>
          </a:ln>
        </p:spPr>
      </p:cxnSp>
      <p:sp>
        <p:nvSpPr>
          <p:cNvPr id="316" name="Google Shape;316;p24"/>
          <p:cNvSpPr txBox="1"/>
          <p:nvPr/>
        </p:nvSpPr>
        <p:spPr>
          <a:xfrm>
            <a:off x="5107125" y="4358700"/>
            <a:ext cx="2638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 0 ≤ 𝛿 ≤ 1 is a control parameter</a:t>
            </a:r>
            <a:endParaRPr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5"/>
          <p:cNvPicPr preferRelativeResize="0"/>
          <p:nvPr/>
        </p:nvPicPr>
        <p:blipFill rotWithShape="1">
          <a:blip r:embed="rId3">
            <a:alphaModFix/>
          </a:blip>
          <a:srcRect l="6083" t="9102" r="8954" b="3462"/>
          <a:stretch/>
        </p:blipFill>
        <p:spPr>
          <a:xfrm>
            <a:off x="200025" y="1400999"/>
            <a:ext cx="4371974" cy="3374197"/>
          </a:xfrm>
          <a:prstGeom prst="rect">
            <a:avLst/>
          </a:prstGeom>
          <a:noFill/>
          <a:ln>
            <a:noFill/>
          </a:ln>
        </p:spPr>
      </p:pic>
      <p:sp>
        <p:nvSpPr>
          <p:cNvPr id="322" name="Google Shape;322;p25"/>
          <p:cNvSpPr txBox="1">
            <a:spLocks noGrp="1"/>
          </p:cNvSpPr>
          <p:nvPr>
            <p:ph type="title"/>
          </p:nvPr>
        </p:nvSpPr>
        <p:spPr>
          <a:xfrm>
            <a:off x="643725" y="613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Two different implementations: AS and MMAS</a:t>
            </a:r>
            <a:endParaRPr>
              <a:latin typeface="Times New Roman"/>
              <a:ea typeface="Times New Roman"/>
              <a:cs typeface="Times New Roman"/>
              <a:sym typeface="Times New Roman"/>
            </a:endParaRPr>
          </a:p>
        </p:txBody>
      </p:sp>
      <p:sp>
        <p:nvSpPr>
          <p:cNvPr id="323" name="Google Shape;323;p25"/>
          <p:cNvSpPr txBox="1"/>
          <p:nvPr/>
        </p:nvSpPr>
        <p:spPr>
          <a:xfrm>
            <a:off x="752475" y="752475"/>
            <a:ext cx="317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i="1" u="sng">
                <a:latin typeface="Times New Roman"/>
                <a:ea typeface="Times New Roman"/>
                <a:cs typeface="Times New Roman"/>
                <a:sym typeface="Times New Roman"/>
              </a:rPr>
              <a:t>Min-Max Ant System</a:t>
            </a:r>
            <a:endParaRPr sz="2000" i="1" u="sng">
              <a:latin typeface="Times New Roman"/>
              <a:ea typeface="Times New Roman"/>
              <a:cs typeface="Times New Roman"/>
              <a:sym typeface="Times New Roman"/>
            </a:endParaRPr>
          </a:p>
        </p:txBody>
      </p:sp>
      <p:sp>
        <p:nvSpPr>
          <p:cNvPr id="324" name="Google Shape;324;p25"/>
          <p:cNvSpPr txBox="1"/>
          <p:nvPr/>
        </p:nvSpPr>
        <p:spPr>
          <a:xfrm>
            <a:off x="4722225" y="1283450"/>
            <a:ext cx="36099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Main characteristics of MMAS algorithm:</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distance between the τ[i, j] elements kept under control (plus tail smoothing mechanism), </a:t>
            </a:r>
            <a:r>
              <a:rPr lang="it">
                <a:latin typeface="Times New Roman"/>
                <a:ea typeface="Times New Roman"/>
                <a:cs typeface="Times New Roman"/>
                <a:sym typeface="Times New Roman"/>
              </a:rPr>
              <a:t>that allow to possibly not get stuck in a local maximum</a:t>
            </a:r>
            <a:endParaRPr>
              <a:latin typeface="Times New Roman"/>
              <a:ea typeface="Times New Roman"/>
              <a:cs typeface="Times New Roman"/>
              <a:sym typeface="Times New Roman"/>
            </a:endParaRPr>
          </a:p>
          <a:p>
            <a:pPr marL="457200" lvl="0" indent="0" algn="l" rtl="0">
              <a:spcBef>
                <a:spcPts val="0"/>
              </a:spcBef>
              <a:spcAft>
                <a:spcPts val="0"/>
              </a:spcAft>
              <a:buNone/>
            </a:pPr>
            <a:endParaRPr u="sng">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it" u="sng">
                <a:latin typeface="Times New Roman"/>
                <a:ea typeface="Times New Roman"/>
                <a:cs typeface="Times New Roman"/>
                <a:sym typeface="Times New Roman"/>
              </a:rPr>
              <a:t>faster than AS,</a:t>
            </a:r>
            <a:r>
              <a:rPr lang="it">
                <a:latin typeface="Times New Roman"/>
                <a:ea typeface="Times New Roman"/>
                <a:cs typeface="Times New Roman"/>
                <a:sym typeface="Times New Roman"/>
              </a:rPr>
              <a:t>owing to the minor number of ants included in the population and to the fact that the τ-matrix is updated by one ant (the best one) at a time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6"/>
          <p:cNvSpPr txBox="1">
            <a:spLocks noGrp="1"/>
          </p:cNvSpPr>
          <p:nvPr>
            <p:ph type="title"/>
          </p:nvPr>
        </p:nvSpPr>
        <p:spPr>
          <a:xfrm>
            <a:off x="727800" y="587725"/>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ML - Ant Colony Optimization</a:t>
            </a:r>
            <a:endParaRPr>
              <a:latin typeface="Times New Roman"/>
              <a:ea typeface="Times New Roman"/>
              <a:cs typeface="Times New Roman"/>
              <a:sym typeface="Times New Roman"/>
            </a:endParaRPr>
          </a:p>
        </p:txBody>
      </p:sp>
      <p:sp>
        <p:nvSpPr>
          <p:cNvPr id="330" name="Google Shape;330;p26"/>
          <p:cNvSpPr txBox="1"/>
          <p:nvPr/>
        </p:nvSpPr>
        <p:spPr>
          <a:xfrm>
            <a:off x="857250" y="1724025"/>
            <a:ext cx="654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31" name="Google Shape;331;p26"/>
          <p:cNvPicPr preferRelativeResize="0"/>
          <p:nvPr/>
        </p:nvPicPr>
        <p:blipFill>
          <a:blip r:embed="rId3">
            <a:alphaModFix/>
          </a:blip>
          <a:stretch>
            <a:fillRect/>
          </a:stretch>
        </p:blipFill>
        <p:spPr>
          <a:xfrm>
            <a:off x="1203500" y="1416125"/>
            <a:ext cx="6616451" cy="1870000"/>
          </a:xfrm>
          <a:prstGeom prst="rect">
            <a:avLst/>
          </a:prstGeom>
          <a:noFill/>
          <a:ln>
            <a:noFill/>
          </a:ln>
        </p:spPr>
      </p:pic>
      <p:sp>
        <p:nvSpPr>
          <p:cNvPr id="332" name="Google Shape;332;p26"/>
          <p:cNvSpPr txBox="1"/>
          <p:nvPr/>
        </p:nvSpPr>
        <p:spPr>
          <a:xfrm>
            <a:off x="533400" y="3552825"/>
            <a:ext cx="7962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The idea is to incorporate the probability values predicted by the trained ML model into the ACO algorithm, i.e., using the probability values to set the heuristic weight matrix or to initialize the pheromone matrix of ACO. </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The aim is to bias the sampling of ACO towards favoring the edges that are predicted more likely to be part of an optimal route, and hopefully to improve the efficiency of ACO in finding high-quality routes.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p:nvPr/>
        </p:nvSpPr>
        <p:spPr>
          <a:xfrm>
            <a:off x="695325" y="685800"/>
            <a:ext cx="7200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a:latin typeface="Times New Roman"/>
                <a:ea typeface="Times New Roman"/>
                <a:cs typeface="Times New Roman"/>
                <a:sym typeface="Times New Roman"/>
              </a:rPr>
              <a:t>Features’ extraction </a:t>
            </a:r>
            <a:endParaRPr sz="2200">
              <a:latin typeface="Times New Roman"/>
              <a:ea typeface="Times New Roman"/>
              <a:cs typeface="Times New Roman"/>
              <a:sym typeface="Times New Roman"/>
            </a:endParaRPr>
          </a:p>
        </p:txBody>
      </p:sp>
      <p:sp>
        <p:nvSpPr>
          <p:cNvPr id="338" name="Google Shape;338;p27"/>
          <p:cNvSpPr txBox="1"/>
          <p:nvPr/>
        </p:nvSpPr>
        <p:spPr>
          <a:xfrm>
            <a:off x="781050" y="1390650"/>
            <a:ext cx="741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Three factors are relevant to the objective, i.e., </a:t>
            </a:r>
            <a:r>
              <a:rPr lang="it" u="sng">
                <a:latin typeface="Times New Roman"/>
                <a:ea typeface="Times New Roman"/>
                <a:cs typeface="Times New Roman"/>
                <a:sym typeface="Times New Roman"/>
              </a:rPr>
              <a:t>vertex scores 𝑆</a:t>
            </a:r>
            <a:r>
              <a:rPr lang="it">
                <a:latin typeface="Times New Roman"/>
                <a:ea typeface="Times New Roman"/>
                <a:cs typeface="Times New Roman"/>
                <a:sym typeface="Times New Roman"/>
              </a:rPr>
              <a:t>, </a:t>
            </a:r>
            <a:r>
              <a:rPr lang="it" u="sng">
                <a:latin typeface="Times New Roman"/>
                <a:ea typeface="Times New Roman"/>
                <a:cs typeface="Times New Roman"/>
                <a:sym typeface="Times New Roman"/>
              </a:rPr>
              <a:t>edge costs 𝐶</a:t>
            </a:r>
            <a:r>
              <a:rPr lang="it">
                <a:latin typeface="Times New Roman"/>
                <a:ea typeface="Times New Roman"/>
                <a:cs typeface="Times New Roman"/>
                <a:sym typeface="Times New Roman"/>
              </a:rPr>
              <a:t> and </a:t>
            </a:r>
            <a:r>
              <a:rPr lang="it" u="sng">
                <a:latin typeface="Times New Roman"/>
                <a:ea typeface="Times New Roman"/>
                <a:cs typeface="Times New Roman"/>
                <a:sym typeface="Times New Roman"/>
              </a:rPr>
              <a:t>time budget 𝑇_max</a:t>
            </a:r>
            <a:r>
              <a:rPr lang="i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Three </a:t>
            </a:r>
            <a:r>
              <a:rPr lang="it" b="1">
                <a:latin typeface="Times New Roman"/>
                <a:ea typeface="Times New Roman"/>
                <a:cs typeface="Times New Roman"/>
                <a:sym typeface="Times New Roman"/>
              </a:rPr>
              <a:t>graph features</a:t>
            </a:r>
            <a:r>
              <a:rPr lang="it">
                <a:latin typeface="Times New Roman"/>
                <a:ea typeface="Times New Roman"/>
                <a:cs typeface="Times New Roman"/>
                <a:sym typeface="Times New Roman"/>
              </a:rPr>
              <a:t> are then defined:</a:t>
            </a:r>
            <a:endParaRPr>
              <a:latin typeface="Times New Roman"/>
              <a:ea typeface="Times New Roman"/>
              <a:cs typeface="Times New Roman"/>
              <a:sym typeface="Times New Roman"/>
            </a:endParaRPr>
          </a:p>
        </p:txBody>
      </p:sp>
      <p:pic>
        <p:nvPicPr>
          <p:cNvPr id="339" name="Google Shape;339;p27"/>
          <p:cNvPicPr preferRelativeResize="0"/>
          <p:nvPr/>
        </p:nvPicPr>
        <p:blipFill>
          <a:blip r:embed="rId3">
            <a:alphaModFix/>
          </a:blip>
          <a:stretch>
            <a:fillRect/>
          </a:stretch>
        </p:blipFill>
        <p:spPr>
          <a:xfrm>
            <a:off x="1304925" y="2387250"/>
            <a:ext cx="1246042" cy="523200"/>
          </a:xfrm>
          <a:prstGeom prst="rect">
            <a:avLst/>
          </a:prstGeom>
          <a:noFill/>
          <a:ln>
            <a:noFill/>
          </a:ln>
        </p:spPr>
      </p:pic>
      <p:pic>
        <p:nvPicPr>
          <p:cNvPr id="340" name="Google Shape;340;p27"/>
          <p:cNvPicPr preferRelativeResize="0"/>
          <p:nvPr/>
        </p:nvPicPr>
        <p:blipFill>
          <a:blip r:embed="rId4">
            <a:alphaModFix/>
          </a:blip>
          <a:stretch>
            <a:fillRect/>
          </a:stretch>
        </p:blipFill>
        <p:spPr>
          <a:xfrm>
            <a:off x="3289160" y="2434400"/>
            <a:ext cx="1868625" cy="447958"/>
          </a:xfrm>
          <a:prstGeom prst="rect">
            <a:avLst/>
          </a:prstGeom>
          <a:noFill/>
          <a:ln>
            <a:noFill/>
          </a:ln>
        </p:spPr>
      </p:pic>
      <p:pic>
        <p:nvPicPr>
          <p:cNvPr id="341" name="Google Shape;341;p27"/>
          <p:cNvPicPr preferRelativeResize="0"/>
          <p:nvPr/>
        </p:nvPicPr>
        <p:blipFill>
          <a:blip r:embed="rId5">
            <a:alphaModFix/>
          </a:blip>
          <a:stretch>
            <a:fillRect/>
          </a:stretch>
        </p:blipFill>
        <p:spPr>
          <a:xfrm>
            <a:off x="5895975" y="2387251"/>
            <a:ext cx="1868625" cy="543949"/>
          </a:xfrm>
          <a:prstGeom prst="rect">
            <a:avLst/>
          </a:prstGeom>
          <a:noFill/>
          <a:ln>
            <a:noFill/>
          </a:ln>
        </p:spPr>
      </p:pic>
      <p:cxnSp>
        <p:nvCxnSpPr>
          <p:cNvPr id="342" name="Google Shape;342;p27"/>
          <p:cNvCxnSpPr>
            <a:stCxn id="339" idx="2"/>
          </p:cNvCxnSpPr>
          <p:nvPr/>
        </p:nvCxnSpPr>
        <p:spPr>
          <a:xfrm flipH="1">
            <a:off x="1571546" y="2910450"/>
            <a:ext cx="356400" cy="699600"/>
          </a:xfrm>
          <a:prstGeom prst="straightConnector1">
            <a:avLst/>
          </a:prstGeom>
          <a:noFill/>
          <a:ln w="9525" cap="flat" cmpd="sng">
            <a:solidFill>
              <a:schemeClr val="dk2"/>
            </a:solidFill>
            <a:prstDash val="solid"/>
            <a:round/>
            <a:headEnd type="none" w="med" len="med"/>
            <a:tailEnd type="triangle" w="med" len="med"/>
          </a:ln>
        </p:spPr>
      </p:cxnSp>
      <p:cxnSp>
        <p:nvCxnSpPr>
          <p:cNvPr id="343" name="Google Shape;343;p27"/>
          <p:cNvCxnSpPr>
            <a:stCxn id="340" idx="2"/>
          </p:cNvCxnSpPr>
          <p:nvPr/>
        </p:nvCxnSpPr>
        <p:spPr>
          <a:xfrm>
            <a:off x="4223472" y="2882358"/>
            <a:ext cx="15300" cy="670500"/>
          </a:xfrm>
          <a:prstGeom prst="straightConnector1">
            <a:avLst/>
          </a:prstGeom>
          <a:noFill/>
          <a:ln w="9525" cap="flat" cmpd="sng">
            <a:solidFill>
              <a:schemeClr val="dk2"/>
            </a:solidFill>
            <a:prstDash val="solid"/>
            <a:round/>
            <a:headEnd type="none" w="med" len="med"/>
            <a:tailEnd type="triangle" w="med" len="med"/>
          </a:ln>
        </p:spPr>
      </p:cxnSp>
      <p:cxnSp>
        <p:nvCxnSpPr>
          <p:cNvPr id="344" name="Google Shape;344;p27"/>
          <p:cNvCxnSpPr>
            <a:stCxn id="341" idx="2"/>
          </p:cNvCxnSpPr>
          <p:nvPr/>
        </p:nvCxnSpPr>
        <p:spPr>
          <a:xfrm>
            <a:off x="6830287" y="2931200"/>
            <a:ext cx="418200" cy="508200"/>
          </a:xfrm>
          <a:prstGeom prst="straightConnector1">
            <a:avLst/>
          </a:prstGeom>
          <a:noFill/>
          <a:ln w="9525" cap="flat" cmpd="sng">
            <a:solidFill>
              <a:schemeClr val="dk2"/>
            </a:solidFill>
            <a:prstDash val="solid"/>
            <a:round/>
            <a:headEnd type="none" w="med" len="med"/>
            <a:tailEnd type="triangle" w="med" len="med"/>
          </a:ln>
        </p:spPr>
      </p:cxnSp>
      <p:sp>
        <p:nvSpPr>
          <p:cNvPr id="345" name="Google Shape;345;p27"/>
          <p:cNvSpPr txBox="1"/>
          <p:nvPr/>
        </p:nvSpPr>
        <p:spPr>
          <a:xfrm>
            <a:off x="197250" y="3552850"/>
            <a:ext cx="292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Intuitively, if 𝑐[𝑖, 𝑗] &gt; 𝑇max, the edge 𝑒[𝑖, 𝑗] certainly cannot appear in any of the feasible solutions</a:t>
            </a:r>
            <a:endParaRPr sz="1200">
              <a:latin typeface="Times New Roman"/>
              <a:ea typeface="Times New Roman"/>
              <a:cs typeface="Times New Roman"/>
              <a:sym typeface="Times New Roman"/>
            </a:endParaRPr>
          </a:p>
        </p:txBody>
      </p:sp>
      <p:sp>
        <p:nvSpPr>
          <p:cNvPr id="346" name="Google Shape;346;p27"/>
          <p:cNvSpPr txBox="1"/>
          <p:nvPr/>
        </p:nvSpPr>
        <p:spPr>
          <a:xfrm>
            <a:off x="3400500" y="3460600"/>
            <a:ext cx="2171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 it computes the relative payoff of selecting edge 𝑒[𝑖, 𝑗], comparing to the alternative ways of leaving vertex 𝑣[i]</a:t>
            </a:r>
            <a:endParaRPr sz="1200">
              <a:latin typeface="Times New Roman"/>
              <a:ea typeface="Times New Roman"/>
              <a:cs typeface="Times New Roman"/>
              <a:sym typeface="Times New Roman"/>
            </a:endParaRPr>
          </a:p>
        </p:txBody>
      </p:sp>
      <p:sp>
        <p:nvSpPr>
          <p:cNvPr id="347" name="Google Shape;347;p27"/>
          <p:cNvSpPr txBox="1"/>
          <p:nvPr/>
        </p:nvSpPr>
        <p:spPr>
          <a:xfrm>
            <a:off x="6257925" y="3439400"/>
            <a:ext cx="2695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It computes the relative payoff of visiting vertex 𝑣[𝑗] via edge 𝑒[𝑖, 𝑗], comparing against other ways of visiting vertex 𝑣[j]</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840750" y="2147650"/>
            <a:ext cx="74625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latin typeface="Times New Roman"/>
                <a:ea typeface="Times New Roman"/>
                <a:cs typeface="Times New Roman"/>
                <a:sym typeface="Times New Roman"/>
              </a:rPr>
              <a:t>To support the system planner in </a:t>
            </a:r>
            <a:r>
              <a:rPr lang="it-IT" dirty="0" err="1">
                <a:latin typeface="Times New Roman"/>
                <a:ea typeface="Times New Roman"/>
                <a:cs typeface="Times New Roman"/>
                <a:sym typeface="Times New Roman"/>
              </a:rPr>
              <a:t>deploying</a:t>
            </a:r>
            <a:r>
              <a:rPr lang="it-IT" dirty="0">
                <a:latin typeface="Times New Roman"/>
                <a:ea typeface="Times New Roman"/>
                <a:cs typeface="Times New Roman"/>
                <a:sym typeface="Times New Roman"/>
              </a:rPr>
              <a:t> the WCL, the paper takes </a:t>
            </a:r>
            <a:r>
              <a:rPr lang="it-IT" dirty="0" err="1">
                <a:latin typeface="Times New Roman"/>
                <a:ea typeface="Times New Roman"/>
                <a:cs typeface="Times New Roman"/>
                <a:sym typeface="Times New Roman"/>
              </a:rPr>
              <a:t>into</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consideration</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traffic</a:t>
            </a:r>
            <a:r>
              <a:rPr lang="it-IT" dirty="0">
                <a:latin typeface="Times New Roman"/>
                <a:ea typeface="Times New Roman"/>
                <a:cs typeface="Times New Roman"/>
                <a:sym typeface="Times New Roman"/>
              </a:rPr>
              <a:t> dynamics and congestion under multiple </a:t>
            </a:r>
            <a:r>
              <a:rPr lang="it-IT" dirty="0" err="1">
                <a:latin typeface="Times New Roman"/>
                <a:ea typeface="Times New Roman"/>
                <a:cs typeface="Times New Roman"/>
                <a:sym typeface="Times New Roman"/>
              </a:rPr>
              <a:t>vehicle</a:t>
            </a:r>
            <a:r>
              <a:rPr lang="it-IT" dirty="0">
                <a:latin typeface="Times New Roman"/>
                <a:ea typeface="Times New Roman"/>
                <a:cs typeface="Times New Roman"/>
                <a:sym typeface="Times New Roman"/>
              </a:rPr>
              <a:t> classes.</a:t>
            </a:r>
            <a:endParaRPr lang="it" dirty="0">
              <a:latin typeface="Times New Roman"/>
              <a:ea typeface="Times New Roman"/>
              <a:cs typeface="Times New Roman"/>
              <a:sym typeface="Times New Roman"/>
            </a:endParaRPr>
          </a:p>
          <a:p>
            <a:pPr marL="0" lvl="0" indent="0" algn="l" rtl="0">
              <a:spcBef>
                <a:spcPts val="0"/>
              </a:spcBef>
              <a:spcAft>
                <a:spcPts val="0"/>
              </a:spcAft>
              <a:buNone/>
            </a:pPr>
            <a:endParaRPr lang="it" dirty="0">
              <a:latin typeface="Times New Roman"/>
              <a:ea typeface="Times New Roman"/>
              <a:cs typeface="Times New Roman"/>
              <a:sym typeface="Times New Roman"/>
            </a:endParaRPr>
          </a:p>
          <a:p>
            <a:pPr marL="0" lvl="0" indent="0" algn="l" rtl="0">
              <a:spcBef>
                <a:spcPts val="0"/>
              </a:spcBef>
              <a:spcAft>
                <a:spcPts val="0"/>
              </a:spcAft>
              <a:buNone/>
            </a:pPr>
            <a:r>
              <a:rPr lang="it" dirty="0">
                <a:latin typeface="Times New Roman"/>
                <a:ea typeface="Times New Roman"/>
                <a:cs typeface="Times New Roman"/>
                <a:sym typeface="Times New Roman"/>
              </a:rPr>
              <a:t>The problem combines a mixed-integer linear program with dynamic routing behaviour into the charging location problem.</a:t>
            </a:r>
          </a:p>
          <a:p>
            <a:pPr marL="0" lvl="0" indent="0" algn="l" rtl="0">
              <a:spcBef>
                <a:spcPts val="0"/>
              </a:spcBef>
              <a:spcAft>
                <a:spcPts val="0"/>
              </a:spcAft>
              <a:buNone/>
            </a:pPr>
            <a:endParaRPr lang="it-IT" dirty="0">
              <a:latin typeface="Times New Roman"/>
              <a:ea typeface="Times New Roman"/>
              <a:cs typeface="Times New Roman"/>
              <a:sym typeface="Times New Roman"/>
            </a:endParaRPr>
          </a:p>
          <a:p>
            <a:pPr marL="0" lvl="0" indent="0" algn="l" rtl="0">
              <a:spcBef>
                <a:spcPts val="0"/>
              </a:spcBef>
              <a:spcAft>
                <a:spcPts val="0"/>
              </a:spcAft>
              <a:buNone/>
            </a:pPr>
            <a:r>
              <a:rPr lang="it-IT" dirty="0">
                <a:latin typeface="Times New Roman"/>
                <a:ea typeface="Times New Roman"/>
                <a:cs typeface="Times New Roman"/>
                <a:sym typeface="Times New Roman"/>
              </a:rPr>
              <a:t>The </a:t>
            </a:r>
            <a:r>
              <a:rPr lang="it-IT" dirty="0" err="1">
                <a:latin typeface="Times New Roman"/>
                <a:ea typeface="Times New Roman"/>
                <a:cs typeface="Times New Roman"/>
                <a:sym typeface="Times New Roman"/>
              </a:rPr>
              <a:t>objective</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is</a:t>
            </a:r>
            <a:r>
              <a:rPr lang="it-IT" dirty="0">
                <a:latin typeface="Times New Roman"/>
                <a:ea typeface="Times New Roman"/>
                <a:cs typeface="Times New Roman"/>
                <a:sym typeface="Times New Roman"/>
              </a:rPr>
              <a:t> to </a:t>
            </a:r>
            <a:r>
              <a:rPr lang="it-IT" dirty="0" err="1">
                <a:latin typeface="Times New Roman"/>
                <a:ea typeface="Times New Roman"/>
                <a:cs typeface="Times New Roman"/>
                <a:sym typeface="Times New Roman"/>
              </a:rPr>
              <a:t>maximise</a:t>
            </a:r>
            <a:r>
              <a:rPr lang="it-IT" dirty="0">
                <a:latin typeface="Times New Roman"/>
                <a:ea typeface="Times New Roman"/>
                <a:cs typeface="Times New Roman"/>
                <a:sym typeface="Times New Roman"/>
              </a:rPr>
              <a:t> network performance </a:t>
            </a:r>
            <a:r>
              <a:rPr lang="it-IT" dirty="0" err="1">
                <a:latin typeface="Times New Roman"/>
                <a:ea typeface="Times New Roman"/>
                <a:cs typeface="Times New Roman"/>
                <a:sym typeface="Times New Roman"/>
              </a:rPr>
              <a:t>while</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providing</a:t>
            </a:r>
            <a:r>
              <a:rPr lang="it-IT" dirty="0">
                <a:latin typeface="Times New Roman"/>
                <a:ea typeface="Times New Roman"/>
                <a:cs typeface="Times New Roman"/>
                <a:sym typeface="Times New Roman"/>
              </a:rPr>
              <a:t> insights </a:t>
            </a:r>
            <a:r>
              <a:rPr lang="it-IT" dirty="0" err="1">
                <a:latin typeface="Times New Roman"/>
                <a:ea typeface="Times New Roman"/>
                <a:cs typeface="Times New Roman"/>
                <a:sym typeface="Times New Roman"/>
              </a:rPr>
              <a:t>into</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traffic</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propagation</a:t>
            </a:r>
            <a:r>
              <a:rPr lang="it-IT" dirty="0">
                <a:latin typeface="Times New Roman"/>
                <a:ea typeface="Times New Roman"/>
                <a:cs typeface="Times New Roman"/>
                <a:sym typeface="Times New Roman"/>
              </a:rPr>
              <a:t> patterns over the network.</a:t>
            </a:r>
            <a:endParaRPr dirty="0">
              <a:latin typeface="Times New Roman"/>
              <a:ea typeface="Times New Roman"/>
              <a:cs typeface="Times New Roman"/>
              <a:sym typeface="Times New Roman"/>
            </a:endParaRPr>
          </a:p>
        </p:txBody>
      </p:sp>
      <p:sp>
        <p:nvSpPr>
          <p:cNvPr id="95" name="Google Shape;95;p14"/>
          <p:cNvSpPr txBox="1"/>
          <p:nvPr/>
        </p:nvSpPr>
        <p:spPr>
          <a:xfrm>
            <a:off x="46050" y="649900"/>
            <a:ext cx="90519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2000" b="1" dirty="0">
                <a:latin typeface="Times New Roman"/>
                <a:ea typeface="Times New Roman"/>
                <a:cs typeface="Times New Roman"/>
                <a:sym typeface="Times New Roman"/>
              </a:rPr>
              <a:t>To determine the optimal location for dynamic wireless charging lanes </a:t>
            </a:r>
            <a:r>
              <a:rPr lang="it" sz="2300" dirty="0">
                <a:latin typeface="Times New Roman"/>
                <a:ea typeface="Times New Roman"/>
                <a:cs typeface="Times New Roman"/>
                <a:sym typeface="Times New Roman"/>
              </a:rPr>
              <a:t> </a:t>
            </a:r>
            <a:endParaRPr sz="23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p:nvPr/>
        </p:nvSpPr>
        <p:spPr>
          <a:xfrm>
            <a:off x="695325" y="685800"/>
            <a:ext cx="7200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a:latin typeface="Times New Roman"/>
                <a:ea typeface="Times New Roman"/>
                <a:cs typeface="Times New Roman"/>
                <a:sym typeface="Times New Roman"/>
              </a:rPr>
              <a:t>Features’ extraction </a:t>
            </a:r>
            <a:endParaRPr sz="2200">
              <a:latin typeface="Times New Roman"/>
              <a:ea typeface="Times New Roman"/>
              <a:cs typeface="Times New Roman"/>
              <a:sym typeface="Times New Roman"/>
            </a:endParaRPr>
          </a:p>
        </p:txBody>
      </p:sp>
      <p:sp>
        <p:nvSpPr>
          <p:cNvPr id="353" name="Google Shape;353;p28"/>
          <p:cNvSpPr txBox="1"/>
          <p:nvPr/>
        </p:nvSpPr>
        <p:spPr>
          <a:xfrm>
            <a:off x="647700" y="1485900"/>
            <a:ext cx="7581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The graph features are computationally very cheap, but they only capture local characteristics of an edge. </a:t>
            </a: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Hence, we also adopt two </a:t>
            </a:r>
            <a:r>
              <a:rPr lang="it" b="1">
                <a:latin typeface="Times New Roman"/>
                <a:ea typeface="Times New Roman"/>
                <a:cs typeface="Times New Roman"/>
                <a:sym typeface="Times New Roman"/>
              </a:rPr>
              <a:t>statistical measures</a:t>
            </a:r>
            <a:r>
              <a:rPr lang="it">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354" name="Google Shape;354;p28"/>
          <p:cNvPicPr preferRelativeResize="0"/>
          <p:nvPr/>
        </p:nvPicPr>
        <p:blipFill>
          <a:blip r:embed="rId3">
            <a:alphaModFix/>
          </a:blip>
          <a:stretch>
            <a:fillRect/>
          </a:stretch>
        </p:blipFill>
        <p:spPr>
          <a:xfrm>
            <a:off x="5939448" y="2713650"/>
            <a:ext cx="1951100" cy="523200"/>
          </a:xfrm>
          <a:prstGeom prst="rect">
            <a:avLst/>
          </a:prstGeom>
          <a:noFill/>
          <a:ln>
            <a:noFill/>
          </a:ln>
        </p:spPr>
      </p:pic>
      <p:pic>
        <p:nvPicPr>
          <p:cNvPr id="355" name="Google Shape;355;p28"/>
          <p:cNvPicPr preferRelativeResize="0"/>
          <p:nvPr/>
        </p:nvPicPr>
        <p:blipFill>
          <a:blip r:embed="rId4">
            <a:alphaModFix/>
          </a:blip>
          <a:stretch>
            <a:fillRect/>
          </a:stretch>
        </p:blipFill>
        <p:spPr>
          <a:xfrm>
            <a:off x="857250" y="3744638"/>
            <a:ext cx="2892851" cy="626025"/>
          </a:xfrm>
          <a:prstGeom prst="rect">
            <a:avLst/>
          </a:prstGeom>
          <a:noFill/>
          <a:ln>
            <a:noFill/>
          </a:ln>
        </p:spPr>
      </p:pic>
      <p:pic>
        <p:nvPicPr>
          <p:cNvPr id="356" name="Google Shape;356;p28"/>
          <p:cNvPicPr preferRelativeResize="0"/>
          <p:nvPr/>
        </p:nvPicPr>
        <p:blipFill>
          <a:blip r:embed="rId5">
            <a:alphaModFix/>
          </a:blip>
          <a:stretch>
            <a:fillRect/>
          </a:stretch>
        </p:blipFill>
        <p:spPr>
          <a:xfrm>
            <a:off x="5877223" y="3878813"/>
            <a:ext cx="2075551" cy="523200"/>
          </a:xfrm>
          <a:prstGeom prst="rect">
            <a:avLst/>
          </a:prstGeom>
          <a:noFill/>
          <a:ln>
            <a:noFill/>
          </a:ln>
        </p:spPr>
      </p:pic>
      <p:pic>
        <p:nvPicPr>
          <p:cNvPr id="357" name="Google Shape;357;p28"/>
          <p:cNvPicPr preferRelativeResize="0"/>
          <p:nvPr/>
        </p:nvPicPr>
        <p:blipFill>
          <a:blip r:embed="rId6">
            <a:alphaModFix/>
          </a:blip>
          <a:stretch>
            <a:fillRect/>
          </a:stretch>
        </p:blipFill>
        <p:spPr>
          <a:xfrm>
            <a:off x="1704975" y="2713650"/>
            <a:ext cx="1304925" cy="569825"/>
          </a:xfrm>
          <a:prstGeom prst="rect">
            <a:avLst/>
          </a:prstGeom>
          <a:noFill/>
          <a:ln>
            <a:noFill/>
          </a:ln>
        </p:spPr>
      </p:pic>
      <p:cxnSp>
        <p:nvCxnSpPr>
          <p:cNvPr id="358" name="Google Shape;358;p28"/>
          <p:cNvCxnSpPr/>
          <p:nvPr/>
        </p:nvCxnSpPr>
        <p:spPr>
          <a:xfrm>
            <a:off x="4057650" y="2998563"/>
            <a:ext cx="1200300" cy="0"/>
          </a:xfrm>
          <a:prstGeom prst="straightConnector1">
            <a:avLst/>
          </a:prstGeom>
          <a:noFill/>
          <a:ln w="9525" cap="flat" cmpd="sng">
            <a:solidFill>
              <a:schemeClr val="dk2"/>
            </a:solidFill>
            <a:prstDash val="solid"/>
            <a:round/>
            <a:headEnd type="none" w="med" len="med"/>
            <a:tailEnd type="triangle" w="med" len="med"/>
          </a:ln>
        </p:spPr>
      </p:cxnSp>
      <p:cxnSp>
        <p:nvCxnSpPr>
          <p:cNvPr id="359" name="Google Shape;359;p28"/>
          <p:cNvCxnSpPr/>
          <p:nvPr/>
        </p:nvCxnSpPr>
        <p:spPr>
          <a:xfrm>
            <a:off x="4057650" y="4057650"/>
            <a:ext cx="1200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4"/>
          <p:cNvPicPr preferRelativeResize="0"/>
          <p:nvPr/>
        </p:nvPicPr>
        <p:blipFill>
          <a:blip r:embed="rId3">
            <a:alphaModFix/>
          </a:blip>
          <a:stretch>
            <a:fillRect/>
          </a:stretch>
        </p:blipFill>
        <p:spPr>
          <a:xfrm>
            <a:off x="542925" y="1464475"/>
            <a:ext cx="4029075" cy="3021800"/>
          </a:xfrm>
          <a:prstGeom prst="rect">
            <a:avLst/>
          </a:prstGeom>
          <a:noFill/>
          <a:ln>
            <a:noFill/>
          </a:ln>
        </p:spPr>
      </p:pic>
      <p:sp>
        <p:nvSpPr>
          <p:cNvPr id="418" name="Google Shape;418;p34"/>
          <p:cNvSpPr txBox="1"/>
          <p:nvPr/>
        </p:nvSpPr>
        <p:spPr>
          <a:xfrm>
            <a:off x="4991100" y="1095375"/>
            <a:ext cx="32196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This graphic is obtained using the initial probabilistic models to sample </a:t>
            </a:r>
            <a:r>
              <a:rPr lang="it" u="sng">
                <a:latin typeface="Times New Roman"/>
                <a:ea typeface="Times New Roman"/>
                <a:cs typeface="Times New Roman"/>
                <a:sym typeface="Times New Roman"/>
              </a:rPr>
              <a:t>10,000 solutions for each test problem instance</a:t>
            </a:r>
            <a:r>
              <a:rPr lang="it">
                <a:latin typeface="Times New Roman"/>
                <a:ea typeface="Times New Roman"/>
                <a:cs typeface="Times New Roman"/>
                <a:sym typeface="Times New Roman"/>
              </a:rPr>
              <a:t>, and plotting the distribution of averaged normalized objective values. </a:t>
            </a:r>
            <a:endParaRPr>
              <a:latin typeface="Times New Roman"/>
              <a:ea typeface="Times New Roman"/>
              <a:cs typeface="Times New Roman"/>
              <a:sym typeface="Times New Roman"/>
            </a:endParaRPr>
          </a:p>
          <a:p>
            <a:pPr marL="0" lvl="0" indent="0" algn="l" rtl="0">
              <a:spcBef>
                <a:spcPts val="0"/>
              </a:spcBef>
              <a:spcAft>
                <a:spcPts val="0"/>
              </a:spcAft>
              <a:buNone/>
            </a:pPr>
            <a:r>
              <a:rPr lang="it" u="sng">
                <a:latin typeface="Times New Roman"/>
                <a:ea typeface="Times New Roman"/>
                <a:cs typeface="Times New Roman"/>
                <a:sym typeface="Times New Roman"/>
              </a:rPr>
              <a:t>The objective values of the sample solutions are normalized by the mean objective value generated by the classic ACO algorithm</a:t>
            </a:r>
            <a:r>
              <a:rPr lang="it">
                <a:latin typeface="Times New Roman"/>
                <a:ea typeface="Times New Roman"/>
                <a:cs typeface="Times New Roman"/>
                <a:sym typeface="Times New Roman"/>
              </a:rPr>
              <a:t>. The normalized objective values are then averaged across 100 test problem instances.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AS and MMAS distinguish is in this case irrelevant because we refer only to the initial probability model.</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9" name="Google Shape;419;p34"/>
          <p:cNvSpPr txBox="1"/>
          <p:nvPr/>
        </p:nvSpPr>
        <p:spPr>
          <a:xfrm>
            <a:off x="752475" y="647700"/>
            <a:ext cx="714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b="1">
                <a:latin typeface="Times New Roman"/>
                <a:ea typeface="Times New Roman"/>
                <a:cs typeface="Times New Roman"/>
                <a:sym typeface="Times New Roman"/>
              </a:rPr>
              <a:t>Analysis of results: ACO-SVM</a:t>
            </a:r>
            <a:endParaRPr sz="2200"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35"/>
          <p:cNvPicPr preferRelativeResize="0"/>
          <p:nvPr/>
        </p:nvPicPr>
        <p:blipFill>
          <a:blip r:embed="rId3">
            <a:alphaModFix/>
          </a:blip>
          <a:stretch>
            <a:fillRect/>
          </a:stretch>
        </p:blipFill>
        <p:spPr>
          <a:xfrm>
            <a:off x="2979062" y="2099300"/>
            <a:ext cx="3077574" cy="2308206"/>
          </a:xfrm>
          <a:prstGeom prst="rect">
            <a:avLst/>
          </a:prstGeom>
          <a:noFill/>
          <a:ln>
            <a:noFill/>
          </a:ln>
        </p:spPr>
      </p:pic>
      <p:pic>
        <p:nvPicPr>
          <p:cNvPr id="425" name="Google Shape;425;p35"/>
          <p:cNvPicPr preferRelativeResize="0"/>
          <p:nvPr/>
        </p:nvPicPr>
        <p:blipFill>
          <a:blip r:embed="rId4">
            <a:alphaModFix/>
          </a:blip>
          <a:stretch>
            <a:fillRect/>
          </a:stretch>
        </p:blipFill>
        <p:spPr>
          <a:xfrm>
            <a:off x="47125" y="2099325"/>
            <a:ext cx="3077574" cy="2308175"/>
          </a:xfrm>
          <a:prstGeom prst="rect">
            <a:avLst/>
          </a:prstGeom>
          <a:noFill/>
          <a:ln>
            <a:noFill/>
          </a:ln>
        </p:spPr>
      </p:pic>
      <p:sp>
        <p:nvSpPr>
          <p:cNvPr id="426" name="Google Shape;426;p35"/>
          <p:cNvSpPr txBox="1"/>
          <p:nvPr/>
        </p:nvSpPr>
        <p:spPr>
          <a:xfrm>
            <a:off x="752475" y="647700"/>
            <a:ext cx="714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b="1">
                <a:latin typeface="Times New Roman"/>
                <a:ea typeface="Times New Roman"/>
                <a:cs typeface="Times New Roman"/>
                <a:sym typeface="Times New Roman"/>
              </a:rPr>
              <a:t>Analysis of results: ACO-SVM</a:t>
            </a:r>
            <a:endParaRPr sz="2200" b="1">
              <a:latin typeface="Times New Roman"/>
              <a:ea typeface="Times New Roman"/>
              <a:cs typeface="Times New Roman"/>
              <a:sym typeface="Times New Roman"/>
            </a:endParaRPr>
          </a:p>
        </p:txBody>
      </p:sp>
      <p:sp>
        <p:nvSpPr>
          <p:cNvPr id="427" name="Google Shape;427;p35"/>
          <p:cNvSpPr txBox="1"/>
          <p:nvPr/>
        </p:nvSpPr>
        <p:spPr>
          <a:xfrm>
            <a:off x="6464000" y="1545900"/>
            <a:ext cx="24843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The objective values generated by each ML-algorithm </a:t>
            </a:r>
            <a:r>
              <a:rPr lang="it" u="sng">
                <a:latin typeface="Times New Roman"/>
                <a:ea typeface="Times New Roman"/>
                <a:cs typeface="Times New Roman"/>
                <a:sym typeface="Times New Roman"/>
              </a:rPr>
              <a:t>varying the number of solutions generated are normalized by the best objective value found by classic AS (or MMAS), and are averaged across 100 problem instances and 15 independent runs. </a:t>
            </a:r>
            <a:endParaRPr u="sng">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The curves of normalized objective value v.s. number of solutions constructed is shown for both AS and MMAS methods</a:t>
            </a:r>
            <a:endParaRPr>
              <a:latin typeface="Times New Roman"/>
              <a:ea typeface="Times New Roman"/>
              <a:cs typeface="Times New Roman"/>
              <a:sym typeface="Times New Roman"/>
            </a:endParaRPr>
          </a:p>
        </p:txBody>
      </p:sp>
      <p:sp>
        <p:nvSpPr>
          <p:cNvPr id="428" name="Google Shape;428;p35"/>
          <p:cNvSpPr/>
          <p:nvPr/>
        </p:nvSpPr>
        <p:spPr>
          <a:xfrm>
            <a:off x="2571750" y="2237875"/>
            <a:ext cx="180600" cy="52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5549400" y="2147650"/>
            <a:ext cx="99300" cy="1128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 name="Google Shape;430;p35"/>
          <p:cNvCxnSpPr>
            <a:stCxn id="428" idx="0"/>
          </p:cNvCxnSpPr>
          <p:nvPr/>
        </p:nvCxnSpPr>
        <p:spPr>
          <a:xfrm rot="10800000">
            <a:off x="2481450" y="2021275"/>
            <a:ext cx="180600" cy="21660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35"/>
          <p:cNvCxnSpPr>
            <a:stCxn id="429" idx="0"/>
          </p:cNvCxnSpPr>
          <p:nvPr/>
        </p:nvCxnSpPr>
        <p:spPr>
          <a:xfrm rot="10800000">
            <a:off x="5405250" y="2066350"/>
            <a:ext cx="193800" cy="81300"/>
          </a:xfrm>
          <a:prstGeom prst="straightConnector1">
            <a:avLst/>
          </a:prstGeom>
          <a:noFill/>
          <a:ln w="9525" cap="flat" cmpd="sng">
            <a:solidFill>
              <a:schemeClr val="dk2"/>
            </a:solidFill>
            <a:prstDash val="solid"/>
            <a:round/>
            <a:headEnd type="none" w="med" len="med"/>
            <a:tailEnd type="triangle" w="med" len="med"/>
          </a:ln>
        </p:spPr>
      </p:cxnSp>
      <p:sp>
        <p:nvSpPr>
          <p:cNvPr id="432" name="Google Shape;432;p35"/>
          <p:cNvSpPr txBox="1"/>
          <p:nvPr/>
        </p:nvSpPr>
        <p:spPr>
          <a:xfrm>
            <a:off x="1552300" y="1651963"/>
            <a:ext cx="1299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20% improving</a:t>
            </a:r>
            <a:endParaRPr sz="1200">
              <a:latin typeface="Times New Roman"/>
              <a:ea typeface="Times New Roman"/>
              <a:cs typeface="Times New Roman"/>
              <a:sym typeface="Times New Roman"/>
            </a:endParaRPr>
          </a:p>
        </p:txBody>
      </p:sp>
      <p:sp>
        <p:nvSpPr>
          <p:cNvPr id="433" name="Google Shape;433;p35"/>
          <p:cNvSpPr txBox="1"/>
          <p:nvPr/>
        </p:nvSpPr>
        <p:spPr>
          <a:xfrm>
            <a:off x="4319350" y="1467175"/>
            <a:ext cx="163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Times New Roman"/>
                <a:ea typeface="Times New Roman"/>
                <a:cs typeface="Times New Roman"/>
                <a:sym typeface="Times New Roman"/>
              </a:rPr>
              <a:t>40% improving with the second ML-MMAS algorithm</a:t>
            </a:r>
            <a:endParaRPr sz="1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p:nvPr/>
        </p:nvSpPr>
        <p:spPr>
          <a:xfrm>
            <a:off x="752475" y="647700"/>
            <a:ext cx="714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b="1">
                <a:latin typeface="Times New Roman"/>
                <a:ea typeface="Times New Roman"/>
                <a:cs typeface="Times New Roman"/>
                <a:sym typeface="Times New Roman"/>
              </a:rPr>
              <a:t>Analysis of results: ACO-SVM</a:t>
            </a:r>
            <a:endParaRPr sz="2200" b="1">
              <a:latin typeface="Times New Roman"/>
              <a:ea typeface="Times New Roman"/>
              <a:cs typeface="Times New Roman"/>
              <a:sym typeface="Times New Roman"/>
            </a:endParaRPr>
          </a:p>
        </p:txBody>
      </p:sp>
      <p:pic>
        <p:nvPicPr>
          <p:cNvPr id="439" name="Google Shape;439;p36"/>
          <p:cNvPicPr preferRelativeResize="0"/>
          <p:nvPr/>
        </p:nvPicPr>
        <p:blipFill>
          <a:blip r:embed="rId3">
            <a:alphaModFix/>
          </a:blip>
          <a:stretch>
            <a:fillRect/>
          </a:stretch>
        </p:blipFill>
        <p:spPr>
          <a:xfrm>
            <a:off x="269700" y="1795775"/>
            <a:ext cx="3932800" cy="2949600"/>
          </a:xfrm>
          <a:prstGeom prst="rect">
            <a:avLst/>
          </a:prstGeom>
          <a:noFill/>
          <a:ln>
            <a:noFill/>
          </a:ln>
        </p:spPr>
      </p:pic>
      <p:pic>
        <p:nvPicPr>
          <p:cNvPr id="440" name="Google Shape;440;p36"/>
          <p:cNvPicPr preferRelativeResize="0"/>
          <p:nvPr/>
        </p:nvPicPr>
        <p:blipFill>
          <a:blip r:embed="rId4">
            <a:alphaModFix/>
          </a:blip>
          <a:stretch>
            <a:fillRect/>
          </a:stretch>
        </p:blipFill>
        <p:spPr>
          <a:xfrm>
            <a:off x="4354900" y="1795775"/>
            <a:ext cx="3932800" cy="2949600"/>
          </a:xfrm>
          <a:prstGeom prst="rect">
            <a:avLst/>
          </a:prstGeom>
          <a:noFill/>
          <a:ln>
            <a:noFill/>
          </a:ln>
        </p:spPr>
      </p:pic>
      <p:sp>
        <p:nvSpPr>
          <p:cNvPr id="441" name="Google Shape;441;p36"/>
          <p:cNvSpPr txBox="1"/>
          <p:nvPr/>
        </p:nvSpPr>
        <p:spPr>
          <a:xfrm>
            <a:off x="752475" y="1254275"/>
            <a:ext cx="733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u="sng">
                <a:latin typeface="Times New Roman"/>
                <a:ea typeface="Times New Roman"/>
                <a:cs typeface="Times New Roman"/>
                <a:sym typeface="Times New Roman"/>
              </a:rPr>
              <a:t>Testing the MMAS-SVM method on 71 problems of dimensionality equal to 100.</a:t>
            </a:r>
            <a:endParaRPr u="sng">
              <a:latin typeface="Times New Roman"/>
              <a:ea typeface="Times New Roman"/>
              <a:cs typeface="Times New Roman"/>
              <a:sym typeface="Times New Roman"/>
            </a:endParaRPr>
          </a:p>
          <a:p>
            <a:pPr marL="0" lvl="0" indent="0" algn="l" rtl="0">
              <a:spcBef>
                <a:spcPts val="0"/>
              </a:spcBef>
              <a:spcAft>
                <a:spcPts val="0"/>
              </a:spcAft>
              <a:buNone/>
            </a:pPr>
            <a:r>
              <a:rPr lang="it">
                <a:latin typeface="Times New Roman"/>
                <a:ea typeface="Times New Roman"/>
                <a:cs typeface="Times New Roman"/>
                <a:sym typeface="Times New Roman"/>
              </a:rPr>
              <a:t>The time-taken analysis could be extremely improved adding elements of parallel programming to the implementation.</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38"/>
          <p:cNvPicPr preferRelativeResize="0"/>
          <p:nvPr/>
        </p:nvPicPr>
        <p:blipFill>
          <a:blip r:embed="rId3">
            <a:alphaModFix/>
          </a:blip>
          <a:stretch>
            <a:fillRect/>
          </a:stretch>
        </p:blipFill>
        <p:spPr>
          <a:xfrm>
            <a:off x="514350" y="1354925"/>
            <a:ext cx="4733925" cy="3550450"/>
          </a:xfrm>
          <a:prstGeom prst="rect">
            <a:avLst/>
          </a:prstGeom>
          <a:noFill/>
          <a:ln>
            <a:noFill/>
          </a:ln>
        </p:spPr>
      </p:pic>
      <p:sp>
        <p:nvSpPr>
          <p:cNvPr id="484" name="Google Shape;484;p38"/>
          <p:cNvSpPr txBox="1"/>
          <p:nvPr/>
        </p:nvSpPr>
        <p:spPr>
          <a:xfrm>
            <a:off x="752475" y="647700"/>
            <a:ext cx="714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b="1">
                <a:latin typeface="Times New Roman"/>
                <a:ea typeface="Times New Roman"/>
                <a:cs typeface="Times New Roman"/>
                <a:sym typeface="Times New Roman"/>
              </a:rPr>
              <a:t>Analysis of results: ACO-SVM-LS</a:t>
            </a:r>
            <a:endParaRPr sz="2200" b="1">
              <a:latin typeface="Times New Roman"/>
              <a:ea typeface="Times New Roman"/>
              <a:cs typeface="Times New Roman"/>
              <a:sym typeface="Times New Roman"/>
            </a:endParaRPr>
          </a:p>
        </p:txBody>
      </p:sp>
      <p:sp>
        <p:nvSpPr>
          <p:cNvPr id="485" name="Google Shape;485;p38"/>
          <p:cNvSpPr txBox="1"/>
          <p:nvPr/>
        </p:nvSpPr>
        <p:spPr>
          <a:xfrm>
            <a:off x="5170575" y="2454425"/>
            <a:ext cx="3654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Times New Roman"/>
                <a:ea typeface="Times New Roman"/>
                <a:cs typeface="Times New Roman"/>
                <a:sym typeface="Times New Roman"/>
              </a:rPr>
              <a:t>Same histograms obtained by computing 10,000 solutions for each test problem instance, and plotting the distribution of averaged normalized objective values. </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txBox="1">
            <a:spLocks noGrp="1"/>
          </p:cNvSpPr>
          <p:nvPr>
            <p:ph type="title"/>
          </p:nvPr>
        </p:nvSpPr>
        <p:spPr>
          <a:xfrm>
            <a:off x="2543225" y="2148825"/>
            <a:ext cx="4296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latin typeface="Times New Roman"/>
                <a:ea typeface="Times New Roman"/>
                <a:cs typeface="Times New Roman"/>
                <a:sym typeface="Times New Roman"/>
              </a:rPr>
              <a:t>Thank you for the attention</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Network design problem → limited to single Origin-Destination networks</a:t>
            </a:r>
            <a:endParaRPr sz="1900" dirty="0">
              <a:latin typeface="Times New Roman"/>
              <a:ea typeface="Times New Roman"/>
              <a:cs typeface="Times New Roman"/>
              <a:sym typeface="Times New Roman"/>
            </a:endParaRPr>
          </a:p>
        </p:txBody>
      </p:sp>
      <p:sp>
        <p:nvSpPr>
          <p:cNvPr id="160" name="Google Shape;160;p16"/>
          <p:cNvSpPr txBox="1"/>
          <p:nvPr/>
        </p:nvSpPr>
        <p:spPr>
          <a:xfrm>
            <a:off x="1663617" y="4310299"/>
            <a:ext cx="2600652" cy="615523"/>
          </a:xfrm>
          <a:prstGeom prst="rect">
            <a:avLst/>
          </a:prstGeom>
          <a:noFill/>
          <a:ln>
            <a:noFill/>
          </a:ln>
        </p:spPr>
        <p:txBody>
          <a:bodyPr spcFirstLastPara="1" wrap="square" lIns="91425" tIns="91425" rIns="91425" bIns="91425" numCol="1" anchor="t" anchorCtr="0">
            <a:spAutoFit/>
          </a:bodyPr>
          <a:lstStyle/>
          <a:p>
            <a:pPr marL="0" lvl="0" indent="0" algn="l" rtl="0">
              <a:spcBef>
                <a:spcPts val="0"/>
              </a:spcBef>
              <a:spcAft>
                <a:spcPts val="0"/>
              </a:spcAft>
              <a:buNone/>
            </a:pPr>
            <a:r>
              <a:rPr lang="it" dirty="0">
                <a:latin typeface="Times New Roman"/>
                <a:ea typeface="Times New Roman"/>
                <a:cs typeface="Times New Roman"/>
                <a:sym typeface="Times New Roman"/>
              </a:rPr>
              <a:t>Upper level: minimise the system cost with specific demands</a:t>
            </a:r>
          </a:p>
        </p:txBody>
      </p:sp>
      <p:pic>
        <p:nvPicPr>
          <p:cNvPr id="3" name="Immagine 2" descr="Immagine che contiene diagramma, linea, cerchio, Carattere&#10;&#10;Il contenuto generato dall'IA potrebbe non essere corretto.">
            <a:extLst>
              <a:ext uri="{FF2B5EF4-FFF2-40B4-BE49-F238E27FC236}">
                <a16:creationId xmlns:a16="http://schemas.microsoft.com/office/drawing/2014/main" id="{E672D19F-A30E-2D2E-198B-A298CA2CBE3C}"/>
              </a:ext>
            </a:extLst>
          </p:cNvPr>
          <p:cNvPicPr>
            <a:picLocks noChangeAspect="1"/>
          </p:cNvPicPr>
          <p:nvPr/>
        </p:nvPicPr>
        <p:blipFill>
          <a:blip r:embed="rId3"/>
          <a:stretch>
            <a:fillRect/>
          </a:stretch>
        </p:blipFill>
        <p:spPr>
          <a:xfrm>
            <a:off x="1695298" y="1560461"/>
            <a:ext cx="5525309" cy="2670566"/>
          </a:xfrm>
          <a:prstGeom prst="rect">
            <a:avLst/>
          </a:prstGeom>
        </p:spPr>
      </p:pic>
      <p:sp>
        <p:nvSpPr>
          <p:cNvPr id="5" name="CasellaDiTesto 4">
            <a:extLst>
              <a:ext uri="{FF2B5EF4-FFF2-40B4-BE49-F238E27FC236}">
                <a16:creationId xmlns:a16="http://schemas.microsoft.com/office/drawing/2014/main" id="{D864E951-5E94-4DF7-A75A-2B71595B1CCD}"/>
              </a:ext>
            </a:extLst>
          </p:cNvPr>
          <p:cNvSpPr txBox="1"/>
          <p:nvPr/>
        </p:nvSpPr>
        <p:spPr>
          <a:xfrm>
            <a:off x="5037910" y="4356450"/>
            <a:ext cx="1951808" cy="523220"/>
          </a:xfrm>
          <a:prstGeom prst="rect">
            <a:avLst/>
          </a:prstGeom>
          <a:noFill/>
        </p:spPr>
        <p:txBody>
          <a:bodyPr wrap="square">
            <a:spAutoFit/>
          </a:bodyPr>
          <a:lstStyle/>
          <a:p>
            <a:pPr marL="0" lvl="0" indent="0" algn="l" rtl="0">
              <a:spcBef>
                <a:spcPts val="0"/>
              </a:spcBef>
              <a:spcAft>
                <a:spcPts val="0"/>
              </a:spcAft>
              <a:buNone/>
            </a:pPr>
            <a:r>
              <a:rPr lang="it-IT" dirty="0">
                <a:latin typeface="Times New Roman"/>
                <a:ea typeface="Times New Roman"/>
                <a:cs typeface="Times New Roman"/>
                <a:sym typeface="Times New Roman"/>
              </a:rPr>
              <a:t>Lower </a:t>
            </a:r>
            <a:r>
              <a:rPr lang="it-IT" dirty="0" err="1">
                <a:latin typeface="Times New Roman"/>
                <a:ea typeface="Times New Roman"/>
                <a:cs typeface="Times New Roman"/>
                <a:sym typeface="Times New Roman"/>
              </a:rPr>
              <a:t>level</a:t>
            </a:r>
            <a:r>
              <a:rPr lang="it-IT" dirty="0">
                <a:latin typeface="Times New Roman"/>
                <a:ea typeface="Times New Roman"/>
                <a:cs typeface="Times New Roman"/>
                <a:sym typeface="Times New Roman"/>
              </a:rPr>
              <a:t>: Traffic </a:t>
            </a:r>
            <a:r>
              <a:rPr lang="it-IT" dirty="0" err="1">
                <a:latin typeface="Times New Roman"/>
                <a:ea typeface="Times New Roman"/>
                <a:cs typeface="Times New Roman"/>
                <a:sym typeface="Times New Roman"/>
              </a:rPr>
              <a:t>Assignment</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Problem</a:t>
            </a:r>
            <a:endParaRPr lang="it-IT"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5FC05C22-D2D8-B0F7-A11E-EDBA1AFD9AD0}"/>
            </a:ext>
          </a:extLst>
        </p:cNvPr>
        <p:cNvGrpSpPr/>
        <p:nvPr/>
      </p:nvGrpSpPr>
      <p:grpSpPr>
        <a:xfrm>
          <a:off x="0" y="0"/>
          <a:ext cx="0" cy="0"/>
          <a:chOff x="0" y="0"/>
          <a:chExt cx="0" cy="0"/>
        </a:xfrm>
      </p:grpSpPr>
      <p:sp>
        <p:nvSpPr>
          <p:cNvPr id="112" name="Google Shape;112;p16">
            <a:extLst>
              <a:ext uri="{FF2B5EF4-FFF2-40B4-BE49-F238E27FC236}">
                <a16:creationId xmlns:a16="http://schemas.microsoft.com/office/drawing/2014/main" id="{51ACFF02-D601-435E-685E-F6CDC66F5056}"/>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General formulation</a:t>
            </a:r>
            <a:endParaRPr sz="1900" dirty="0">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160" name="Google Shape;160;p16">
                <a:extLst>
                  <a:ext uri="{FF2B5EF4-FFF2-40B4-BE49-F238E27FC236}">
                    <a16:creationId xmlns:a16="http://schemas.microsoft.com/office/drawing/2014/main" id="{781999D3-0873-CE41-669C-C56AB36702A0}"/>
                  </a:ext>
                </a:extLst>
              </p:cNvPr>
              <p:cNvSpPr txBox="1"/>
              <p:nvPr/>
            </p:nvSpPr>
            <p:spPr>
              <a:xfrm>
                <a:off x="451175" y="1542787"/>
                <a:ext cx="4586735" cy="4095835"/>
              </a:xfrm>
              <a:prstGeom prst="rect">
                <a:avLst/>
              </a:prstGeom>
              <a:noFill/>
              <a:ln>
                <a:noFill/>
              </a:ln>
            </p:spPr>
            <p:txBody>
              <a:bodyPr spcFirstLastPara="1" wrap="square" lIns="91425" tIns="91425" rIns="91425" bIns="91425" numCol="1" anchor="t" anchorCtr="0">
                <a:spAutoFit/>
              </a:bodyPr>
              <a:lstStyle/>
              <a:p>
                <a:pPr marL="0" lvl="0" indent="0" algn="l" rtl="0">
                  <a:spcBef>
                    <a:spcPts val="0"/>
                  </a:spcBef>
                  <a:spcAft>
                    <a:spcPts val="0"/>
                  </a:spcAft>
                  <a:buNone/>
                </a:pPr>
                <a:r>
                  <a:rPr lang="it" sz="1600" u="sng" dirty="0">
                    <a:latin typeface="Times New Roman"/>
                    <a:ea typeface="Times New Roman"/>
                    <a:cs typeface="Times New Roman"/>
                    <a:sym typeface="Times New Roman"/>
                  </a:rPr>
                  <a:t>Variables</a:t>
                </a:r>
                <a:r>
                  <a:rPr lang="it" sz="1600" dirty="0">
                    <a:latin typeface="Times New Roman"/>
                    <a:ea typeface="Times New Roman"/>
                    <a:cs typeface="Times New Roman"/>
                    <a:sym typeface="Times New Roman"/>
                  </a:rPr>
                  <a:t>:</a:t>
                </a:r>
              </a:p>
              <a:p>
                <a:pPr marL="0" lvl="0" indent="0" algn="l" rtl="0">
                  <a:spcBef>
                    <a:spcPts val="0"/>
                  </a:spcBef>
                  <a:spcAft>
                    <a:spcPts val="0"/>
                  </a:spcAft>
                  <a:buNone/>
                </a:pPr>
                <a14:m>
                  <m:oMath xmlns:m="http://schemas.openxmlformats.org/officeDocument/2006/math">
                    <m:sSub>
                      <m:sSubPr>
                        <m:ctrlPr>
                          <a:rPr lang="it-IT" b="0"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𝑥</m:t>
                        </m:r>
                      </m:e>
                      <m:sub>
                        <m:r>
                          <a:rPr lang="it-IT" b="0" i="1" smtClean="0">
                            <a:latin typeface="Cambria Math" panose="02040503050406030204" pitchFamily="18" charset="0"/>
                            <a:cs typeface="Times New Roman"/>
                            <a:sym typeface="Times New Roman"/>
                          </a:rPr>
                          <m:t>𝑎</m:t>
                        </m:r>
                      </m:sub>
                    </m:sSub>
                    <m:r>
                      <a:rPr lang="it-IT" b="0" i="1" smtClean="0">
                        <a:latin typeface="Cambria Math" panose="02040503050406030204" pitchFamily="18" charset="0"/>
                        <a:ea typeface="Times New Roman"/>
                        <a:cs typeface="Times New Roman"/>
                        <a:sym typeface="Times New Roman"/>
                      </a:rPr>
                      <m:t> </m:t>
                    </m:r>
                    <m:r>
                      <a:rPr lang="it-IT" b="0" i="1" smtClean="0">
                        <a:latin typeface="Cambria Math" panose="02040503050406030204" pitchFamily="18" charset="0"/>
                        <a:ea typeface="Cambria Math" panose="02040503050406030204" pitchFamily="18" charset="0"/>
                        <a:cs typeface="Times New Roman"/>
                        <a:sym typeface="Times New Roman"/>
                      </a:rPr>
                      <m:t>∈ </m:t>
                    </m:r>
                    <m:d>
                      <m:dPr>
                        <m:begChr m:val="{"/>
                        <m:endChr m:val="}"/>
                        <m:ctrlPr>
                          <a:rPr lang="it-IT" b="0" i="1" smtClean="0">
                            <a:latin typeface="Cambria Math" panose="02040503050406030204" pitchFamily="18" charset="0"/>
                            <a:ea typeface="Cambria Math" panose="02040503050406030204" pitchFamily="18" charset="0"/>
                            <a:cs typeface="Times New Roman"/>
                            <a:sym typeface="Times New Roman"/>
                          </a:rPr>
                        </m:ctrlPr>
                      </m:dPr>
                      <m:e>
                        <m:r>
                          <a:rPr lang="it-IT" b="0" i="1" smtClean="0">
                            <a:latin typeface="Cambria Math" panose="02040503050406030204" pitchFamily="18" charset="0"/>
                            <a:ea typeface="Cambria Math" panose="02040503050406030204" pitchFamily="18" charset="0"/>
                            <a:cs typeface="Times New Roman"/>
                            <a:sym typeface="Times New Roman"/>
                          </a:rPr>
                          <m:t>0,1</m:t>
                        </m:r>
                      </m:e>
                    </m:d>
                  </m:oMath>
                </a14:m>
                <a:r>
                  <a:rPr lang="it" dirty="0">
                    <a:latin typeface="Times New Roman"/>
                    <a:ea typeface="Times New Roman"/>
                    <a:cs typeface="Times New Roman"/>
                    <a:sym typeface="Times New Roman"/>
                  </a:rPr>
                  <a:t> if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has WCL</a:t>
                </a:r>
              </a:p>
              <a:p>
                <a14:m>
                  <m:oMath xmlns:m="http://schemas.openxmlformats.org/officeDocument/2006/math">
                    <m:sSub>
                      <m:sSubPr>
                        <m:ctrlPr>
                          <a:rPr lang="it-IT" b="0"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𝑦</m:t>
                        </m:r>
                      </m:e>
                      <m:sub>
                        <m:r>
                          <a:rPr lang="it-IT" b="0" i="1" smtClean="0">
                            <a:latin typeface="Cambria Math" panose="02040503050406030204" pitchFamily="18" charset="0"/>
                            <a:cs typeface="Times New Roman"/>
                            <a:sym typeface="Times New Roman"/>
                          </a:rPr>
                          <m:t>𝑝</m:t>
                        </m:r>
                      </m:sub>
                    </m:sSub>
                    <m:r>
                      <a:rPr lang="it-IT" b="0" i="1" smtClean="0">
                        <a:latin typeface="Cambria Math" panose="02040503050406030204" pitchFamily="18" charset="0"/>
                        <a:ea typeface="Times New Roman"/>
                        <a:cs typeface="Times New Roman"/>
                        <a:sym typeface="Times New Roman"/>
                      </a:rPr>
                      <m:t> ∈ </m:t>
                    </m:r>
                    <m:d>
                      <m:dPr>
                        <m:begChr m:val="{"/>
                        <m:endChr m:val="}"/>
                        <m:ctrlPr>
                          <a:rPr lang="it-IT" b="0" i="1" smtClean="0">
                            <a:latin typeface="Cambria Math" panose="02040503050406030204" pitchFamily="18" charset="0"/>
                            <a:ea typeface="Cambria Math" panose="02040503050406030204" pitchFamily="18" charset="0"/>
                            <a:cs typeface="Times New Roman"/>
                            <a:sym typeface="Times New Roman"/>
                          </a:rPr>
                        </m:ctrlPr>
                      </m:dPr>
                      <m:e>
                        <m:r>
                          <a:rPr lang="it-IT" b="0" i="1" smtClean="0">
                            <a:latin typeface="Cambria Math" panose="02040503050406030204" pitchFamily="18" charset="0"/>
                            <a:ea typeface="Cambria Math" panose="02040503050406030204" pitchFamily="18" charset="0"/>
                            <a:cs typeface="Times New Roman"/>
                            <a:sym typeface="Times New Roman"/>
                          </a:rPr>
                          <m:t>0,1</m:t>
                        </m:r>
                      </m:e>
                    </m:d>
                  </m:oMath>
                </a14:m>
                <a:r>
                  <a:rPr lang="it" dirty="0">
                    <a:latin typeface="Times New Roman"/>
                    <a:ea typeface="Times New Roman"/>
                    <a:cs typeface="Times New Roman"/>
                    <a:sym typeface="Times New Roman"/>
                  </a:rPr>
                  <a:t> if path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𝑝</m:t>
                    </m:r>
                  </m:oMath>
                </a14:m>
                <a:r>
                  <a:rPr lang="it" dirty="0">
                    <a:latin typeface="Times New Roman"/>
                    <a:ea typeface="Times New Roman"/>
                    <a:cs typeface="Times New Roman"/>
                    <a:sym typeface="Times New Roman"/>
                  </a:rPr>
                  <a:t> is feasible</a:t>
                </a:r>
              </a:p>
              <a:p>
                <a14:m>
                  <m:oMath xmlns:m="http://schemas.openxmlformats.org/officeDocument/2006/math">
                    <m:sSub>
                      <m:sSubPr>
                        <m:ctrlPr>
                          <a:rPr lang="it"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𝐵</m:t>
                        </m:r>
                      </m:e>
                      <m:sub>
                        <m:r>
                          <a:rPr lang="it-IT" b="0" i="1" smtClean="0">
                            <a:latin typeface="Cambria Math" panose="02040503050406030204" pitchFamily="18" charset="0"/>
                            <a:cs typeface="Times New Roman"/>
                            <a:sym typeface="Times New Roman"/>
                          </a:rPr>
                          <m:t>𝑎</m:t>
                        </m:r>
                        <m:r>
                          <a:rPr lang="it-IT" b="0" i="1" smtClean="0">
                            <a:latin typeface="Cambria Math" panose="02040503050406030204" pitchFamily="18" charset="0"/>
                            <a:cs typeface="Times New Roman"/>
                            <a:sym typeface="Times New Roman"/>
                          </a:rPr>
                          <m:t>,</m:t>
                        </m:r>
                        <m:r>
                          <a:rPr lang="it-IT" b="0" i="1" smtClean="0">
                            <a:latin typeface="Cambria Math" panose="02040503050406030204" pitchFamily="18" charset="0"/>
                            <a:cs typeface="Times New Roman"/>
                            <a:sym typeface="Times New Roman"/>
                          </a:rPr>
                          <m:t>𝑝</m:t>
                        </m:r>
                      </m:sub>
                    </m:sSub>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state of energy of an EV after traversing link </a:t>
                </a:r>
                <a14:m>
                  <m:oMath xmlns:m="http://schemas.openxmlformats.org/officeDocument/2006/math">
                    <m:r>
                      <a:rPr lang="it" i="1" dirty="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on path </a:t>
                </a:r>
                <a14:m>
                  <m:oMath xmlns:m="http://schemas.openxmlformats.org/officeDocument/2006/math">
                    <m:r>
                      <a:rPr lang="it" i="1" dirty="0">
                        <a:latin typeface="Cambria Math" panose="02040503050406030204" pitchFamily="18" charset="0"/>
                        <a:ea typeface="Times New Roman"/>
                        <a:cs typeface="Times New Roman"/>
                        <a:sym typeface="Times New Roman"/>
                      </a:rPr>
                      <m:t>𝑝</m:t>
                    </m:r>
                  </m:oMath>
                </a14:m>
                <a:endParaRPr lang="it-IT" dirty="0">
                  <a:latin typeface="Times New Roman"/>
                  <a:ea typeface="Times New Roman"/>
                  <a:cs typeface="Times New Roman"/>
                  <a:sym typeface="Times New Roman"/>
                </a:endParaRPr>
              </a:p>
              <a:p>
                <a14:m>
                  <m:oMath xmlns:m="http://schemas.openxmlformats.org/officeDocument/2006/math">
                    <m:sSubSup>
                      <m:sSubSupPr>
                        <m:ctrlPr>
                          <a:rPr lang="it" i="1" smtClean="0">
                            <a:latin typeface="Cambria Math" panose="02040503050406030204" pitchFamily="18" charset="0"/>
                            <a:cs typeface="Times New Roman"/>
                            <a:sym typeface="Times New Roman"/>
                          </a:rPr>
                        </m:ctrlPr>
                      </m:sSubSupPr>
                      <m:e>
                        <m:r>
                          <a:rPr lang="it-IT" b="0" i="1" smtClean="0">
                            <a:latin typeface="Cambria Math" panose="02040503050406030204" pitchFamily="18" charset="0"/>
                            <a:cs typeface="Times New Roman"/>
                            <a:sym typeface="Times New Roman"/>
                          </a:rPr>
                          <m:t>𝑛</m:t>
                        </m:r>
                      </m:e>
                      <m:sub>
                        <m:r>
                          <a:rPr lang="it-IT" b="0" i="1" smtClean="0">
                            <a:latin typeface="Cambria Math" panose="02040503050406030204" pitchFamily="18" charset="0"/>
                            <a:cs typeface="Times New Roman"/>
                            <a:sym typeface="Times New Roman"/>
                          </a:rPr>
                          <m:t>𝑎</m:t>
                        </m:r>
                      </m:sub>
                      <m:sup>
                        <m:r>
                          <a:rPr lang="it-IT" b="0" i="1" smtClean="0">
                            <a:latin typeface="Cambria Math" panose="02040503050406030204" pitchFamily="18" charset="0"/>
                            <a:cs typeface="Times New Roman"/>
                            <a:sym typeface="Times New Roman"/>
                          </a:rPr>
                          <m:t>𝑚</m:t>
                        </m:r>
                      </m:sup>
                    </m:sSubSup>
                    <m:d>
                      <m:dPr>
                        <m:ctrlPr>
                          <a:rPr lang="it-IT" b="0" i="1" smtClean="0">
                            <a:latin typeface="Cambria Math" panose="02040503050406030204" pitchFamily="18" charset="0"/>
                            <a:cs typeface="Times New Roman"/>
                            <a:sym typeface="Times New Roman"/>
                          </a:rPr>
                        </m:ctrlPr>
                      </m:dPr>
                      <m:e>
                        <m:r>
                          <a:rPr lang="it-IT" b="0" i="1" smtClean="0">
                            <a:latin typeface="Cambria Math" panose="02040503050406030204" pitchFamily="18" charset="0"/>
                            <a:cs typeface="Times New Roman"/>
                            <a:sym typeface="Times New Roman"/>
                          </a:rPr>
                          <m:t>𝑖</m:t>
                        </m:r>
                      </m:e>
                    </m:d>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number of vehicles class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𝑚</m:t>
                    </m:r>
                  </m:oMath>
                </a14:m>
                <a:r>
                  <a:rPr lang="it" dirty="0">
                    <a:latin typeface="Times New Roman"/>
                    <a:ea typeface="Times New Roman"/>
                    <a:cs typeface="Times New Roman"/>
                    <a:sym typeface="Times New Roman"/>
                  </a:rPr>
                  <a:t> on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at time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𝑖</m:t>
                    </m:r>
                  </m:oMath>
                </a14:m>
                <a:endParaRPr lang="it" dirty="0">
                  <a:latin typeface="Times New Roman"/>
                  <a:ea typeface="Times New Roman"/>
                  <a:cs typeface="Times New Roman"/>
                  <a:sym typeface="Times New Roman"/>
                </a:endParaRPr>
              </a:p>
              <a:p>
                <a14:m>
                  <m:oMath xmlns:m="http://schemas.openxmlformats.org/officeDocument/2006/math">
                    <m:sSubSup>
                      <m:sSubSupPr>
                        <m:ctrlPr>
                          <a:rPr lang="it" i="1" smtClean="0">
                            <a:latin typeface="Cambria Math" panose="02040503050406030204" pitchFamily="18" charset="0"/>
                            <a:cs typeface="Times New Roman"/>
                            <a:sym typeface="Times New Roman"/>
                          </a:rPr>
                        </m:ctrlPr>
                      </m:sSubSupPr>
                      <m:e>
                        <m:r>
                          <a:rPr lang="it-IT" b="0" i="1" smtClean="0">
                            <a:latin typeface="Cambria Math" panose="02040503050406030204" pitchFamily="18" charset="0"/>
                            <a:cs typeface="Times New Roman"/>
                            <a:sym typeface="Times New Roman"/>
                          </a:rPr>
                          <m:t>𝑢</m:t>
                        </m:r>
                      </m:e>
                      <m:sub>
                        <m:r>
                          <a:rPr lang="it-IT" b="0" i="1" smtClean="0">
                            <a:latin typeface="Cambria Math" panose="02040503050406030204" pitchFamily="18" charset="0"/>
                            <a:cs typeface="Times New Roman"/>
                            <a:sym typeface="Times New Roman"/>
                          </a:rPr>
                          <m:t>𝑎</m:t>
                        </m:r>
                      </m:sub>
                      <m:sup>
                        <m:r>
                          <a:rPr lang="it-IT" b="0" i="1" smtClean="0">
                            <a:latin typeface="Cambria Math" panose="02040503050406030204" pitchFamily="18" charset="0"/>
                            <a:cs typeface="Times New Roman"/>
                            <a:sym typeface="Times New Roman"/>
                          </a:rPr>
                          <m:t>𝑚</m:t>
                        </m:r>
                      </m:sup>
                    </m:sSubSup>
                    <m:d>
                      <m:dPr>
                        <m:ctrlPr>
                          <a:rPr lang="it-IT" b="0" i="1" smtClean="0">
                            <a:latin typeface="Cambria Math" panose="02040503050406030204" pitchFamily="18" charset="0"/>
                            <a:cs typeface="Times New Roman"/>
                            <a:sym typeface="Times New Roman"/>
                          </a:rPr>
                        </m:ctrlPr>
                      </m:dPr>
                      <m:e>
                        <m:r>
                          <a:rPr lang="it-IT" b="0" i="1" smtClean="0">
                            <a:latin typeface="Cambria Math" panose="02040503050406030204" pitchFamily="18" charset="0"/>
                            <a:cs typeface="Times New Roman"/>
                            <a:sym typeface="Times New Roman"/>
                          </a:rPr>
                          <m:t>𝑖</m:t>
                        </m:r>
                      </m:e>
                    </m:d>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incoming traffic flow of vehicles class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𝑚</m:t>
                    </m:r>
                  </m:oMath>
                </a14:m>
                <a:r>
                  <a:rPr lang="it" dirty="0">
                    <a:latin typeface="Times New Roman"/>
                    <a:ea typeface="Times New Roman"/>
                    <a:cs typeface="Times New Roman"/>
                    <a:sym typeface="Times New Roman"/>
                  </a:rPr>
                  <a:t> to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at time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𝑖</m:t>
                    </m:r>
                  </m:oMath>
                </a14:m>
                <a:endParaRPr lang="it" dirty="0">
                  <a:latin typeface="Times New Roman"/>
                  <a:ea typeface="Times New Roman"/>
                  <a:cs typeface="Times New Roman"/>
                  <a:sym typeface="Times New Roman"/>
                </a:endParaRPr>
              </a:p>
              <a:p>
                <a14:m>
                  <m:oMath xmlns:m="http://schemas.openxmlformats.org/officeDocument/2006/math">
                    <m:sSubSup>
                      <m:sSubSupPr>
                        <m:ctrlPr>
                          <a:rPr lang="it" i="1" smtClean="0">
                            <a:latin typeface="Cambria Math" panose="02040503050406030204" pitchFamily="18" charset="0"/>
                            <a:cs typeface="Times New Roman"/>
                            <a:sym typeface="Times New Roman"/>
                          </a:rPr>
                        </m:ctrlPr>
                      </m:sSubSupPr>
                      <m:e>
                        <m:r>
                          <a:rPr lang="it-IT" b="0" i="1" smtClean="0">
                            <a:latin typeface="Cambria Math" panose="02040503050406030204" pitchFamily="18" charset="0"/>
                            <a:cs typeface="Times New Roman"/>
                            <a:sym typeface="Times New Roman"/>
                          </a:rPr>
                          <m:t>𝑣</m:t>
                        </m:r>
                      </m:e>
                      <m:sub>
                        <m:r>
                          <a:rPr lang="it-IT" b="0" i="1" smtClean="0">
                            <a:latin typeface="Cambria Math" panose="02040503050406030204" pitchFamily="18" charset="0"/>
                            <a:cs typeface="Times New Roman"/>
                            <a:sym typeface="Times New Roman"/>
                          </a:rPr>
                          <m:t>𝑎</m:t>
                        </m:r>
                      </m:sub>
                      <m:sup>
                        <m:r>
                          <a:rPr lang="it-IT" b="0" i="1" smtClean="0">
                            <a:latin typeface="Cambria Math" panose="02040503050406030204" pitchFamily="18" charset="0"/>
                            <a:cs typeface="Times New Roman"/>
                            <a:sym typeface="Times New Roman"/>
                          </a:rPr>
                          <m:t>𝑚</m:t>
                        </m:r>
                      </m:sup>
                    </m:sSubSup>
                    <m:d>
                      <m:dPr>
                        <m:ctrlPr>
                          <a:rPr lang="it-IT" b="0" i="1" smtClean="0">
                            <a:latin typeface="Cambria Math" panose="02040503050406030204" pitchFamily="18" charset="0"/>
                            <a:cs typeface="Times New Roman"/>
                            <a:sym typeface="Times New Roman"/>
                          </a:rPr>
                        </m:ctrlPr>
                      </m:dPr>
                      <m:e>
                        <m:r>
                          <a:rPr lang="it-IT" b="0" i="1" smtClean="0">
                            <a:latin typeface="Cambria Math" panose="02040503050406030204" pitchFamily="18" charset="0"/>
                            <a:cs typeface="Times New Roman"/>
                            <a:sym typeface="Times New Roman"/>
                          </a:rPr>
                          <m:t>𝑖</m:t>
                        </m:r>
                      </m:e>
                    </m:d>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outgoing traffic flow of vehicles class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𝑚</m:t>
                    </m:r>
                  </m:oMath>
                </a14:m>
                <a:r>
                  <a:rPr lang="it" dirty="0">
                    <a:latin typeface="Times New Roman"/>
                    <a:ea typeface="Times New Roman"/>
                    <a:cs typeface="Times New Roman"/>
                    <a:sym typeface="Times New Roman"/>
                  </a:rPr>
                  <a:t> from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at time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𝑖</m:t>
                    </m:r>
                  </m:oMath>
                </a14:m>
                <a:endParaRPr lang="it-IT" dirty="0">
                  <a:latin typeface="Times New Roman"/>
                  <a:ea typeface="Times New Roman"/>
                  <a:cs typeface="Times New Roman"/>
                  <a:sym typeface="Times New Roman"/>
                </a:endParaRPr>
              </a:p>
              <a:p>
                <a14:m>
                  <m:oMath xmlns:m="http://schemas.openxmlformats.org/officeDocument/2006/math">
                    <m:sSubSup>
                      <m:sSubSupPr>
                        <m:ctrlPr>
                          <a:rPr lang="it" i="1" smtClean="0">
                            <a:latin typeface="Cambria Math" panose="02040503050406030204" pitchFamily="18" charset="0"/>
                            <a:cs typeface="Times New Roman"/>
                            <a:sym typeface="Times New Roman"/>
                          </a:rPr>
                        </m:ctrlPr>
                      </m:sSubSupPr>
                      <m:e>
                        <m:r>
                          <a:rPr lang="it-IT" b="0" i="1" smtClean="0">
                            <a:latin typeface="Cambria Math" panose="02040503050406030204" pitchFamily="18" charset="0"/>
                            <a:cs typeface="Times New Roman"/>
                            <a:sym typeface="Times New Roman"/>
                          </a:rPr>
                          <m:t>𝑓</m:t>
                        </m:r>
                      </m:e>
                      <m:sub>
                        <m:r>
                          <a:rPr lang="it-IT" b="0" i="1" smtClean="0">
                            <a:latin typeface="Cambria Math" panose="02040503050406030204" pitchFamily="18" charset="0"/>
                            <a:cs typeface="Times New Roman"/>
                            <a:sym typeface="Times New Roman"/>
                          </a:rPr>
                          <m:t>𝑎</m:t>
                        </m:r>
                        <m:r>
                          <a:rPr lang="it-IT" b="0" i="1" smtClean="0">
                            <a:latin typeface="Cambria Math" panose="02040503050406030204" pitchFamily="18" charset="0"/>
                            <a:cs typeface="Times New Roman"/>
                            <a:sym typeface="Times New Roman"/>
                          </a:rPr>
                          <m:t>𝑏</m:t>
                        </m:r>
                      </m:sub>
                      <m:sup>
                        <m:r>
                          <a:rPr lang="it-IT" b="0" i="1" smtClean="0">
                            <a:latin typeface="Cambria Math" panose="02040503050406030204" pitchFamily="18" charset="0"/>
                            <a:cs typeface="Times New Roman"/>
                            <a:sym typeface="Times New Roman"/>
                          </a:rPr>
                          <m:t>𝑚</m:t>
                        </m:r>
                      </m:sup>
                    </m:sSubSup>
                    <m:d>
                      <m:dPr>
                        <m:ctrlPr>
                          <a:rPr lang="it-IT" b="0" i="1" smtClean="0">
                            <a:latin typeface="Cambria Math" panose="02040503050406030204" pitchFamily="18" charset="0"/>
                            <a:cs typeface="Times New Roman"/>
                            <a:sym typeface="Times New Roman"/>
                          </a:rPr>
                        </m:ctrlPr>
                      </m:dPr>
                      <m:e>
                        <m:r>
                          <a:rPr lang="it-IT" b="0" i="1" smtClean="0">
                            <a:latin typeface="Cambria Math" panose="02040503050406030204" pitchFamily="18" charset="0"/>
                            <a:cs typeface="Times New Roman"/>
                            <a:sym typeface="Times New Roman"/>
                          </a:rPr>
                          <m:t>𝑖</m:t>
                        </m:r>
                      </m:e>
                    </m:d>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upstream traffic of vehicles class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𝑚</m:t>
                    </m:r>
                  </m:oMath>
                </a14:m>
                <a:r>
                  <a:rPr lang="it" dirty="0">
                    <a:latin typeface="Times New Roman"/>
                    <a:ea typeface="Times New Roman"/>
                    <a:cs typeface="Times New Roman"/>
                    <a:sym typeface="Times New Roman"/>
                  </a:rPr>
                  <a:t> from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r>
                  <a:rPr lang="it" dirty="0">
                    <a:latin typeface="Times New Roman"/>
                    <a:ea typeface="Times New Roman"/>
                    <a:cs typeface="Times New Roman"/>
                    <a:sym typeface="Times New Roman"/>
                  </a:rPr>
                  <a:t> to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𝑏</m:t>
                    </m:r>
                  </m:oMath>
                </a14:m>
                <a:r>
                  <a:rPr lang="it" dirty="0">
                    <a:latin typeface="Times New Roman"/>
                    <a:ea typeface="Times New Roman"/>
                    <a:cs typeface="Times New Roman"/>
                    <a:sym typeface="Times New Roman"/>
                  </a:rPr>
                  <a:t> at time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𝑖</m:t>
                    </m:r>
                  </m:oMath>
                </a14:m>
                <a:endParaRPr lang="it" dirty="0">
                  <a:latin typeface="Times New Roman"/>
                  <a:ea typeface="Times New Roman"/>
                  <a:cs typeface="Times New Roman"/>
                  <a:sym typeface="Times New Roman"/>
                </a:endParaRPr>
              </a:p>
              <a:p>
                <a14:m>
                  <m:oMath xmlns:m="http://schemas.openxmlformats.org/officeDocument/2006/math">
                    <m:sSubSup>
                      <m:sSubSupPr>
                        <m:ctrlPr>
                          <a:rPr lang="it" i="1" smtClean="0">
                            <a:latin typeface="Cambria Math" panose="02040503050406030204" pitchFamily="18" charset="0"/>
                            <a:ea typeface="Cambria Math" panose="02040503050406030204" pitchFamily="18" charset="0"/>
                            <a:cs typeface="Times New Roman"/>
                            <a:sym typeface="Times New Roman"/>
                          </a:rPr>
                        </m:ctrlPr>
                      </m:sSubSupPr>
                      <m:e>
                        <m:r>
                          <a:rPr lang="it" i="1" smtClean="0">
                            <a:latin typeface="Cambria Math" panose="02040503050406030204" pitchFamily="18" charset="0"/>
                            <a:ea typeface="Cambria Math" panose="02040503050406030204" pitchFamily="18" charset="0"/>
                            <a:cs typeface="Times New Roman"/>
                            <a:sym typeface="Times New Roman"/>
                          </a:rPr>
                          <m:t>𝛼</m:t>
                        </m:r>
                      </m:e>
                      <m:sub>
                        <m:r>
                          <a:rPr lang="it-IT" b="0" i="1" smtClean="0">
                            <a:latin typeface="Cambria Math" panose="02040503050406030204" pitchFamily="18" charset="0"/>
                            <a:ea typeface="Cambria Math" panose="02040503050406030204" pitchFamily="18" charset="0"/>
                            <a:cs typeface="Times New Roman"/>
                            <a:sym typeface="Times New Roman"/>
                          </a:rPr>
                          <m:t>𝑎</m:t>
                        </m:r>
                      </m:sub>
                      <m:sup>
                        <m:r>
                          <a:rPr lang="it-IT" b="0" i="1" smtClean="0">
                            <a:latin typeface="Cambria Math" panose="02040503050406030204" pitchFamily="18" charset="0"/>
                            <a:ea typeface="Cambria Math" panose="02040503050406030204" pitchFamily="18" charset="0"/>
                            <a:cs typeface="Times New Roman"/>
                            <a:sym typeface="Times New Roman"/>
                          </a:rPr>
                          <m:t>𝑚</m:t>
                        </m:r>
                      </m:sup>
                    </m:sSubSup>
                    <m:d>
                      <m:dPr>
                        <m:ctrlPr>
                          <a:rPr lang="it-IT" b="0" i="1" smtClean="0">
                            <a:latin typeface="Cambria Math" panose="02040503050406030204" pitchFamily="18" charset="0"/>
                            <a:cs typeface="Times New Roman"/>
                            <a:sym typeface="Times New Roman"/>
                          </a:rPr>
                        </m:ctrlPr>
                      </m:dPr>
                      <m:e>
                        <m:r>
                          <a:rPr lang="it-IT" b="0" i="1" smtClean="0">
                            <a:latin typeface="Cambria Math" panose="02040503050406030204" pitchFamily="18" charset="0"/>
                            <a:cs typeface="Times New Roman"/>
                            <a:sym typeface="Times New Roman"/>
                          </a:rPr>
                          <m:t>𝑖</m:t>
                        </m:r>
                      </m:e>
                    </m:d>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aggregate link-based share factor of vehicles of class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𝑚</m:t>
                    </m:r>
                  </m:oMath>
                </a14:m>
                <a:r>
                  <a:rPr lang="it" dirty="0">
                    <a:latin typeface="Times New Roman"/>
                    <a:ea typeface="Times New Roman"/>
                    <a:cs typeface="Times New Roman"/>
                    <a:sym typeface="Times New Roman"/>
                  </a:rPr>
                  <a:t> at time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𝑖</m:t>
                    </m:r>
                  </m:oMath>
                </a14:m>
                <a:r>
                  <a:rPr lang="it" dirty="0">
                    <a:latin typeface="Times New Roman"/>
                    <a:ea typeface="Times New Roman"/>
                    <a:cs typeface="Times New Roman"/>
                    <a:sym typeface="Times New Roman"/>
                  </a:rPr>
                  <a:t> (LORO MANCO USANO IL TEMPO)</a:t>
                </a:r>
              </a:p>
              <a:p>
                <a:endParaRPr lang="it" dirty="0">
                  <a:latin typeface="Times New Roman"/>
                  <a:ea typeface="Times New Roman"/>
                  <a:cs typeface="Times New Roman"/>
                  <a:sym typeface="Times New Roman"/>
                </a:endParaRPr>
              </a:p>
              <a:p>
                <a:endParaRPr lang="it" dirty="0">
                  <a:latin typeface="Times New Roman"/>
                  <a:ea typeface="Times New Roman"/>
                  <a:cs typeface="Times New Roman"/>
                  <a:sym typeface="Times New Roman"/>
                </a:endParaRPr>
              </a:p>
              <a:p>
                <a:endParaRPr lang="it" dirty="0">
                  <a:latin typeface="Times New Roman"/>
                  <a:ea typeface="Times New Roman"/>
                  <a:cs typeface="Times New Roman"/>
                  <a:sym typeface="Times New Roman"/>
                </a:endParaRPr>
              </a:p>
              <a:p>
                <a:pPr marL="0" lvl="0" indent="0" algn="l" rtl="0">
                  <a:spcBef>
                    <a:spcPts val="0"/>
                  </a:spcBef>
                  <a:spcAft>
                    <a:spcPts val="0"/>
                  </a:spcAft>
                  <a:buNone/>
                </a:pPr>
                <a:endParaRPr lang="it" dirty="0">
                  <a:latin typeface="Times New Roman"/>
                  <a:ea typeface="Times New Roman"/>
                  <a:cs typeface="Times New Roman"/>
                  <a:sym typeface="Times New Roman"/>
                </a:endParaRPr>
              </a:p>
            </p:txBody>
          </p:sp>
        </mc:Choice>
        <mc:Fallback>
          <p:sp>
            <p:nvSpPr>
              <p:cNvPr id="160" name="Google Shape;160;p16">
                <a:extLst>
                  <a:ext uri="{FF2B5EF4-FFF2-40B4-BE49-F238E27FC236}">
                    <a16:creationId xmlns:a16="http://schemas.microsoft.com/office/drawing/2014/main" id="{781999D3-0873-CE41-669C-C56AB36702A0}"/>
                  </a:ext>
                </a:extLst>
              </p:cNvPr>
              <p:cNvSpPr txBox="1">
                <a:spLocks noRot="1" noChangeAspect="1" noMove="1" noResize="1" noEditPoints="1" noAdjustHandles="1" noChangeArrowheads="1" noChangeShapeType="1" noTextEdit="1"/>
              </p:cNvSpPr>
              <p:nvPr/>
            </p:nvSpPr>
            <p:spPr>
              <a:xfrm>
                <a:off x="451175" y="1542787"/>
                <a:ext cx="4586735" cy="4095835"/>
              </a:xfrm>
              <a:prstGeom prst="rect">
                <a:avLst/>
              </a:prstGeom>
              <a:blipFill>
                <a:blip r:embed="rId3"/>
                <a:stretch>
                  <a:fillRect l="-552"/>
                </a:stretch>
              </a:blipFill>
              <a:ln>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 name="Google Shape;160;p16">
                <a:extLst>
                  <a:ext uri="{FF2B5EF4-FFF2-40B4-BE49-F238E27FC236}">
                    <a16:creationId xmlns:a16="http://schemas.microsoft.com/office/drawing/2014/main" id="{8D428E29-0154-D89B-7AA4-7E5A48D33D9C}"/>
                  </a:ext>
                </a:extLst>
              </p:cNvPr>
              <p:cNvSpPr txBox="1"/>
              <p:nvPr/>
            </p:nvSpPr>
            <p:spPr>
              <a:xfrm>
                <a:off x="5401914" y="1542787"/>
                <a:ext cx="3062817" cy="3016180"/>
              </a:xfrm>
              <a:prstGeom prst="rect">
                <a:avLst/>
              </a:prstGeom>
              <a:noFill/>
              <a:ln>
                <a:noFill/>
              </a:ln>
            </p:spPr>
            <p:txBody>
              <a:bodyPr spcFirstLastPara="1" wrap="square" lIns="91425" tIns="91425" rIns="91425" bIns="91425" numCol="1" anchor="t" anchorCtr="0">
                <a:spAutoFit/>
              </a:bodyPr>
              <a:lstStyle/>
              <a:p>
                <a:pPr marL="0" lvl="0" indent="0" rtl="0">
                  <a:spcBef>
                    <a:spcPts val="0"/>
                  </a:spcBef>
                  <a:spcAft>
                    <a:spcPts val="0"/>
                  </a:spcAft>
                  <a:buNone/>
                </a:pPr>
                <a:r>
                  <a:rPr lang="it" sz="1600" u="sng" dirty="0">
                    <a:latin typeface="Times New Roman"/>
                    <a:ea typeface="Times New Roman"/>
                    <a:cs typeface="Times New Roman"/>
                    <a:sym typeface="Times New Roman"/>
                  </a:rPr>
                  <a:t>Parameters</a:t>
                </a:r>
                <a:r>
                  <a:rPr lang="it" sz="1600" dirty="0">
                    <a:latin typeface="Times New Roman"/>
                    <a:ea typeface="Times New Roman"/>
                    <a:cs typeface="Times New Roman"/>
                    <a:sym typeface="Times New Roman"/>
                  </a:rPr>
                  <a:t>:</a:t>
                </a:r>
              </a:p>
              <a:p>
                <a14:m>
                  <m:oMath xmlns:m="http://schemas.openxmlformats.org/officeDocument/2006/math">
                    <m:sSub>
                      <m:sSubPr>
                        <m:ctrlPr>
                          <a:rPr lang="it"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𝑉</m:t>
                        </m:r>
                      </m:e>
                      <m:sub>
                        <m:r>
                          <a:rPr lang="it-IT" b="0" i="1" smtClean="0">
                            <a:latin typeface="Cambria Math" panose="02040503050406030204" pitchFamily="18" charset="0"/>
                            <a:cs typeface="Times New Roman"/>
                            <a:sym typeface="Times New Roman"/>
                          </a:rPr>
                          <m:t>𝑎</m:t>
                        </m:r>
                      </m:sub>
                    </m:sSub>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free-flow speed (m/min)</a:t>
                </a:r>
                <a:endParaRPr lang="it-IT" dirty="0">
                  <a:latin typeface="Times New Roman"/>
                  <a:ea typeface="Times New Roman"/>
                  <a:cs typeface="Times New Roman"/>
                  <a:sym typeface="Times New Roman"/>
                </a:endParaRPr>
              </a:p>
              <a:p>
                <a14:m>
                  <m:oMath xmlns:m="http://schemas.openxmlformats.org/officeDocument/2006/math">
                    <m:sSub>
                      <m:sSubPr>
                        <m:ctrlPr>
                          <a:rPr lang="it"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𝑊</m:t>
                        </m:r>
                      </m:e>
                      <m:sub>
                        <m:r>
                          <a:rPr lang="it-IT" b="0" i="1" smtClean="0">
                            <a:latin typeface="Cambria Math" panose="02040503050406030204" pitchFamily="18" charset="0"/>
                            <a:cs typeface="Times New Roman"/>
                            <a:sym typeface="Times New Roman"/>
                          </a:rPr>
                          <m:t>𝑎</m:t>
                        </m:r>
                      </m:sub>
                    </m:sSub>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backward speed (m/min)</a:t>
                </a:r>
              </a:p>
              <a:p>
                <a14:m>
                  <m:oMath xmlns:m="http://schemas.openxmlformats.org/officeDocument/2006/math">
                    <m:sSub>
                      <m:sSubPr>
                        <m:ctrlPr>
                          <a:rPr lang="it"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𝐾</m:t>
                        </m:r>
                      </m:e>
                      <m:sub>
                        <m:r>
                          <a:rPr lang="it-IT" b="0" i="1" smtClean="0">
                            <a:latin typeface="Cambria Math" panose="02040503050406030204" pitchFamily="18" charset="0"/>
                            <a:cs typeface="Times New Roman"/>
                            <a:sym typeface="Times New Roman"/>
                          </a:rPr>
                          <m:t>𝑎</m:t>
                        </m:r>
                      </m:sub>
                    </m:sSub>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jam density (vehicles/m)</a:t>
                </a:r>
              </a:p>
              <a:p>
                <a14:m>
                  <m:oMath xmlns:m="http://schemas.openxmlformats.org/officeDocument/2006/math">
                    <m:sSub>
                      <m:sSubPr>
                        <m:ctrlPr>
                          <a:rPr lang="it" i="1" smtClean="0">
                            <a:latin typeface="Cambria Math" panose="02040503050406030204" pitchFamily="18" charset="0"/>
                            <a:cs typeface="Times New Roman"/>
                            <a:sym typeface="Times New Roman"/>
                          </a:rPr>
                        </m:ctrlPr>
                      </m:sSubPr>
                      <m:e>
                        <m:r>
                          <a:rPr lang="it-IT" b="0" i="1" smtClean="0">
                            <a:latin typeface="Cambria Math" panose="02040503050406030204" pitchFamily="18" charset="0"/>
                            <a:cs typeface="Times New Roman"/>
                            <a:sym typeface="Times New Roman"/>
                          </a:rPr>
                          <m:t>𝑄</m:t>
                        </m:r>
                      </m:e>
                      <m:sub>
                        <m:r>
                          <a:rPr lang="it-IT" b="0" i="1" smtClean="0">
                            <a:latin typeface="Cambria Math" panose="02040503050406030204" pitchFamily="18" charset="0"/>
                            <a:cs typeface="Times New Roman"/>
                            <a:sym typeface="Times New Roman"/>
                          </a:rPr>
                          <m:t>𝑎</m:t>
                        </m:r>
                      </m:sub>
                    </m:sSub>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maximum flow capacity speed (vehicles/min)</a:t>
                </a:r>
              </a:p>
              <a:p>
                <a14:m>
                  <m:oMath xmlns:m="http://schemas.openxmlformats.org/officeDocument/2006/math">
                    <m:r>
                      <a:rPr lang="it-IT" b="0" i="1" smtClean="0">
                        <a:latin typeface="Cambria Math" panose="02040503050406030204" pitchFamily="18" charset="0"/>
                        <a:cs typeface="Times New Roman"/>
                        <a:sym typeface="Times New Roman"/>
                      </a:rPr>
                      <m:t>𝐼</m:t>
                    </m:r>
                    <m:r>
                      <a:rPr lang="it-IT" b="0" i="1" smtClean="0">
                        <a:latin typeface="Cambria Math" panose="02040503050406030204" pitchFamily="18" charset="0"/>
                        <a:cs typeface="Times New Roman"/>
                        <a:sym typeface="Times New Roman"/>
                      </a:rPr>
                      <m:t>=</m:t>
                    </m:r>
                  </m:oMath>
                </a14:m>
                <a:r>
                  <a:rPr lang="it" dirty="0">
                    <a:latin typeface="Times New Roman"/>
                    <a:ea typeface="Times New Roman"/>
                    <a:cs typeface="Times New Roman"/>
                    <a:sym typeface="Times New Roman"/>
                  </a:rPr>
                  <a:t> budget</a:t>
                </a:r>
              </a:p>
              <a:p>
                <a:endParaRPr lang="it" dirty="0">
                  <a:latin typeface="Times New Roman"/>
                  <a:ea typeface="Times New Roman"/>
                  <a:cs typeface="Times New Roman"/>
                  <a:sym typeface="Times New Roman"/>
                </a:endParaRPr>
              </a:p>
              <a:p>
                <a:endParaRPr lang="it-IT" dirty="0">
                  <a:latin typeface="Times New Roman"/>
                  <a:ea typeface="Times New Roman"/>
                  <a:cs typeface="Times New Roman"/>
                  <a:sym typeface="Times New Roman"/>
                </a:endParaRPr>
              </a:p>
              <a:p>
                <a:endParaRPr lang="it" dirty="0">
                  <a:latin typeface="Times New Roman"/>
                  <a:ea typeface="Times New Roman"/>
                  <a:cs typeface="Times New Roman"/>
                  <a:sym typeface="Times New Roman"/>
                </a:endParaRPr>
              </a:p>
              <a:p>
                <a:endParaRPr lang="it" dirty="0">
                  <a:latin typeface="Times New Roman"/>
                  <a:ea typeface="Times New Roman"/>
                  <a:cs typeface="Times New Roman"/>
                  <a:sym typeface="Times New Roman"/>
                </a:endParaRPr>
              </a:p>
              <a:p>
                <a:endParaRPr lang="it" dirty="0">
                  <a:latin typeface="Times New Roman"/>
                  <a:ea typeface="Times New Roman"/>
                  <a:cs typeface="Times New Roman"/>
                  <a:sym typeface="Times New Roman"/>
                </a:endParaRPr>
              </a:p>
              <a:p>
                <a:pPr marL="0" lvl="0" indent="0" rtl="0">
                  <a:spcBef>
                    <a:spcPts val="0"/>
                  </a:spcBef>
                  <a:spcAft>
                    <a:spcPts val="0"/>
                  </a:spcAft>
                  <a:buNone/>
                </a:pPr>
                <a:endParaRPr lang="it" dirty="0">
                  <a:latin typeface="Times New Roman"/>
                  <a:ea typeface="Times New Roman"/>
                  <a:cs typeface="Times New Roman"/>
                  <a:sym typeface="Times New Roman"/>
                </a:endParaRPr>
              </a:p>
            </p:txBody>
          </p:sp>
        </mc:Choice>
        <mc:Fallback>
          <p:sp>
            <p:nvSpPr>
              <p:cNvPr id="2" name="Google Shape;160;p16">
                <a:extLst>
                  <a:ext uri="{FF2B5EF4-FFF2-40B4-BE49-F238E27FC236}">
                    <a16:creationId xmlns:a16="http://schemas.microsoft.com/office/drawing/2014/main" id="{8D428E29-0154-D89B-7AA4-7E5A48D33D9C}"/>
                  </a:ext>
                </a:extLst>
              </p:cNvPr>
              <p:cNvSpPr txBox="1">
                <a:spLocks noRot="1" noChangeAspect="1" noMove="1" noResize="1" noEditPoints="1" noAdjustHandles="1" noChangeArrowheads="1" noChangeShapeType="1" noTextEdit="1"/>
              </p:cNvSpPr>
              <p:nvPr/>
            </p:nvSpPr>
            <p:spPr>
              <a:xfrm>
                <a:off x="5401914" y="1542787"/>
                <a:ext cx="3062817" cy="3016180"/>
              </a:xfrm>
              <a:prstGeom prst="rect">
                <a:avLst/>
              </a:prstGeom>
              <a:blipFill>
                <a:blip r:embed="rId4"/>
                <a:stretch>
                  <a:fillRect l="-124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237039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524A645-233D-C41E-68E1-B342D19161CA}"/>
            </a:ext>
          </a:extLst>
        </p:cNvPr>
        <p:cNvGrpSpPr/>
        <p:nvPr/>
      </p:nvGrpSpPr>
      <p:grpSpPr>
        <a:xfrm>
          <a:off x="0" y="0"/>
          <a:ext cx="0" cy="0"/>
          <a:chOff x="0" y="0"/>
          <a:chExt cx="0" cy="0"/>
        </a:xfrm>
      </p:grpSpPr>
      <p:pic>
        <p:nvPicPr>
          <p:cNvPr id="3" name="Immagine 2" descr="Immagine che contiene testo, ricevuta, Carattere, bianco&#10;&#10;Il contenuto generato dall'IA potrebbe non essere corretto.">
            <a:extLst>
              <a:ext uri="{FF2B5EF4-FFF2-40B4-BE49-F238E27FC236}">
                <a16:creationId xmlns:a16="http://schemas.microsoft.com/office/drawing/2014/main" id="{D17D7DC3-51BA-72C8-E156-CD705D62B7CD}"/>
              </a:ext>
            </a:extLst>
          </p:cNvPr>
          <p:cNvPicPr>
            <a:picLocks noChangeAspect="1"/>
          </p:cNvPicPr>
          <p:nvPr/>
        </p:nvPicPr>
        <p:blipFill>
          <a:blip r:embed="rId3"/>
          <a:srcRect r="63197"/>
          <a:stretch/>
        </p:blipFill>
        <p:spPr>
          <a:xfrm>
            <a:off x="399712" y="1489409"/>
            <a:ext cx="2860500" cy="2164681"/>
          </a:xfrm>
          <a:prstGeom prst="rect">
            <a:avLst/>
          </a:prstGeom>
        </p:spPr>
      </p:pic>
      <p:sp>
        <p:nvSpPr>
          <p:cNvPr id="103" name="Google Shape;103;p15">
            <a:extLst>
              <a:ext uri="{FF2B5EF4-FFF2-40B4-BE49-F238E27FC236}">
                <a16:creationId xmlns:a16="http://schemas.microsoft.com/office/drawing/2014/main" id="{8DC88782-E1A1-8EE0-CB5F-F8434671E4D2}"/>
              </a:ext>
            </a:extLst>
          </p:cNvPr>
          <p:cNvSpPr/>
          <p:nvPr/>
        </p:nvSpPr>
        <p:spPr>
          <a:xfrm>
            <a:off x="2682746" y="2380105"/>
            <a:ext cx="461107" cy="336795"/>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a:extLst>
              <a:ext uri="{FF2B5EF4-FFF2-40B4-BE49-F238E27FC236}">
                <a16:creationId xmlns:a16="http://schemas.microsoft.com/office/drawing/2014/main" id="{56F9E274-880D-65D9-B863-616290C6F40E}"/>
              </a:ext>
            </a:extLst>
          </p:cNvPr>
          <p:cNvSpPr/>
          <p:nvPr/>
        </p:nvSpPr>
        <p:spPr>
          <a:xfrm>
            <a:off x="2132229" y="2378822"/>
            <a:ext cx="393133" cy="336795"/>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2;p16">
            <a:extLst>
              <a:ext uri="{FF2B5EF4-FFF2-40B4-BE49-F238E27FC236}">
                <a16:creationId xmlns:a16="http://schemas.microsoft.com/office/drawing/2014/main" id="{2511E275-A242-F1CE-2841-CD20657BB658}"/>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Constraints</a:t>
            </a:r>
            <a:endParaRPr sz="1900" dirty="0">
              <a:latin typeface="Times New Roman"/>
              <a:ea typeface="Times New Roman"/>
              <a:cs typeface="Times New Roman"/>
              <a:sym typeface="Times New Roman"/>
            </a:endParaRPr>
          </a:p>
        </p:txBody>
      </p:sp>
      <p:pic>
        <p:nvPicPr>
          <p:cNvPr id="4" name="Immagine 3" descr="Immagine che contiene testo, ricevuta, Carattere, bianco&#10;&#10;Il contenuto generato dall'IA potrebbe non essere corretto.">
            <a:extLst>
              <a:ext uri="{FF2B5EF4-FFF2-40B4-BE49-F238E27FC236}">
                <a16:creationId xmlns:a16="http://schemas.microsoft.com/office/drawing/2014/main" id="{A18F5C47-4145-B4EA-A4CB-C700EE491ED7}"/>
              </a:ext>
            </a:extLst>
          </p:cNvPr>
          <p:cNvPicPr>
            <a:picLocks noChangeAspect="1"/>
          </p:cNvPicPr>
          <p:nvPr/>
        </p:nvPicPr>
        <p:blipFill>
          <a:blip r:embed="rId3"/>
          <a:srcRect l="63740"/>
          <a:stretch/>
        </p:blipFill>
        <p:spPr>
          <a:xfrm>
            <a:off x="3488600" y="1489409"/>
            <a:ext cx="2818250" cy="2164681"/>
          </a:xfrm>
          <a:prstGeom prst="rect">
            <a:avLst/>
          </a:prstGeom>
        </p:spPr>
      </p:pic>
      <p:sp>
        <p:nvSpPr>
          <p:cNvPr id="6" name="Google Shape;107;p15">
            <a:extLst>
              <a:ext uri="{FF2B5EF4-FFF2-40B4-BE49-F238E27FC236}">
                <a16:creationId xmlns:a16="http://schemas.microsoft.com/office/drawing/2014/main" id="{33C2448E-A107-949A-6A1D-F3FA774AD81E}"/>
              </a:ext>
            </a:extLst>
          </p:cNvPr>
          <p:cNvSpPr txBox="1"/>
          <p:nvPr/>
        </p:nvSpPr>
        <p:spPr>
          <a:xfrm>
            <a:off x="1355592" y="2010803"/>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Times New Roman"/>
                <a:cs typeface="Times New Roman"/>
                <a:sym typeface="Times New Roman"/>
              </a:rPr>
              <a:t>i</a:t>
            </a:r>
            <a:r>
              <a:rPr lang="it" sz="1200" dirty="0">
                <a:solidFill>
                  <a:srgbClr val="199988"/>
                </a:solidFill>
                <a:latin typeface="Times New Roman"/>
                <a:ea typeface="Times New Roman"/>
                <a:cs typeface="Times New Roman"/>
                <a:sym typeface="Times New Roman"/>
              </a:rPr>
              <a:t>nitial state of energy</a:t>
            </a:r>
            <a:endParaRPr sz="1200" dirty="0">
              <a:solidFill>
                <a:srgbClr val="199988"/>
              </a:solidFill>
              <a:latin typeface="Lato"/>
              <a:ea typeface="Lato"/>
              <a:cs typeface="Lato"/>
              <a:sym typeface="Lato"/>
            </a:endParaRPr>
          </a:p>
        </p:txBody>
      </p:sp>
      <p:sp>
        <p:nvSpPr>
          <p:cNvPr id="7" name="Google Shape;107;p15">
            <a:extLst>
              <a:ext uri="{FF2B5EF4-FFF2-40B4-BE49-F238E27FC236}">
                <a16:creationId xmlns:a16="http://schemas.microsoft.com/office/drawing/2014/main" id="{EAFA9129-E1A6-6FDC-59B2-9E6DB17124F6}"/>
              </a:ext>
            </a:extLst>
          </p:cNvPr>
          <p:cNvSpPr txBox="1"/>
          <p:nvPr/>
        </p:nvSpPr>
        <p:spPr>
          <a:xfrm>
            <a:off x="1667790" y="1508027"/>
            <a:ext cx="1592422"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Times New Roman"/>
                <a:cs typeface="Times New Roman"/>
                <a:sym typeface="Times New Roman"/>
              </a:rPr>
              <a:t>budget</a:t>
            </a:r>
            <a:endParaRPr sz="1200" dirty="0">
              <a:solidFill>
                <a:srgbClr val="199988"/>
              </a:solidFill>
              <a:latin typeface="Lato"/>
              <a:ea typeface="Lato"/>
              <a:cs typeface="Lato"/>
              <a:sym typeface="Lato"/>
            </a:endParaRPr>
          </a:p>
        </p:txBody>
      </p:sp>
      <p:cxnSp>
        <p:nvCxnSpPr>
          <p:cNvPr id="106" name="Google Shape;106;p15">
            <a:extLst>
              <a:ext uri="{FF2B5EF4-FFF2-40B4-BE49-F238E27FC236}">
                <a16:creationId xmlns:a16="http://schemas.microsoft.com/office/drawing/2014/main" id="{662D13A4-D261-64AC-ABDD-2B712B0F9F9A}"/>
              </a:ext>
            </a:extLst>
          </p:cNvPr>
          <p:cNvCxnSpPr>
            <a:cxnSpLocks/>
          </p:cNvCxnSpPr>
          <p:nvPr/>
        </p:nvCxnSpPr>
        <p:spPr>
          <a:xfrm flipV="1">
            <a:off x="2438743" y="1777362"/>
            <a:ext cx="3528459" cy="624069"/>
          </a:xfrm>
          <a:prstGeom prst="straightConnector1">
            <a:avLst/>
          </a:prstGeom>
          <a:noFill/>
          <a:ln w="9525" cap="flat" cmpd="sng">
            <a:solidFill>
              <a:schemeClr val="accent3"/>
            </a:solidFill>
            <a:prstDash val="solid"/>
            <a:round/>
            <a:headEnd type="none" w="med" len="med"/>
            <a:tailEnd type="triangle" w="med" len="med"/>
          </a:ln>
        </p:spPr>
      </p:cxnSp>
      <p:cxnSp>
        <p:nvCxnSpPr>
          <p:cNvPr id="104" name="Google Shape;104;p15">
            <a:extLst>
              <a:ext uri="{FF2B5EF4-FFF2-40B4-BE49-F238E27FC236}">
                <a16:creationId xmlns:a16="http://schemas.microsoft.com/office/drawing/2014/main" id="{64A63564-C777-3291-5A53-3D485D08D6ED}"/>
              </a:ext>
            </a:extLst>
          </p:cNvPr>
          <p:cNvCxnSpPr>
            <a:cxnSpLocks/>
          </p:cNvCxnSpPr>
          <p:nvPr/>
        </p:nvCxnSpPr>
        <p:spPr>
          <a:xfrm flipV="1">
            <a:off x="2913299" y="1777362"/>
            <a:ext cx="461107" cy="601460"/>
          </a:xfrm>
          <a:prstGeom prst="straightConnector1">
            <a:avLst/>
          </a:prstGeom>
          <a:noFill/>
          <a:ln w="9525" cap="flat" cmpd="sng">
            <a:solidFill>
              <a:schemeClr val="accent3"/>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02" name="Google Shape;102;p15">
                <a:extLst>
                  <a:ext uri="{FF2B5EF4-FFF2-40B4-BE49-F238E27FC236}">
                    <a16:creationId xmlns:a16="http://schemas.microsoft.com/office/drawing/2014/main" id="{3341ED77-9F3F-1FCD-EA6B-6A203C25DDD7}"/>
                  </a:ext>
                </a:extLst>
              </p:cNvPr>
              <p:cNvSpPr txBox="1"/>
              <p:nvPr/>
            </p:nvSpPr>
            <p:spPr>
              <a:xfrm>
                <a:off x="2752652" y="879774"/>
                <a:ext cx="2369465" cy="897588"/>
              </a:xfrm>
              <a:prstGeom prst="rect">
                <a:avLst/>
              </a:prstGeom>
              <a:noFill/>
              <a:ln>
                <a:solidFill>
                  <a:srgbClr val="E95502"/>
                </a:solidFill>
              </a:ln>
            </p:spPr>
            <p:txBody>
              <a:bodyPr spcFirstLastPara="1" wrap="square" lIns="91425" tIns="91425" rIns="91425" bIns="91425" anchor="t" anchorCtr="0">
                <a:spAutoFit/>
              </a:bodyPr>
              <a:lstStyle/>
              <a:p>
                <a:pPr marL="0" lvl="0" indent="0" algn="l" rtl="0">
                  <a:spcBef>
                    <a:spcPts val="0"/>
                  </a:spcBef>
                  <a:spcAft>
                    <a:spcPts val="0"/>
                  </a:spcAft>
                  <a:buNone/>
                </a:pPr>
                <a:r>
                  <a:rPr lang="it-IT" sz="1300" b="1" dirty="0">
                    <a:latin typeface="Times New Roman"/>
                    <a:ea typeface="Times New Roman"/>
                    <a:cs typeface="Times New Roman"/>
                    <a:sym typeface="Times New Roman"/>
                  </a:rPr>
                  <a:t>Recharge</a:t>
                </a:r>
                <a:r>
                  <a:rPr lang="it-IT" sz="1300" dirty="0">
                    <a:latin typeface="Times New Roman"/>
                    <a:ea typeface="Times New Roman"/>
                    <a:cs typeface="Times New Roman"/>
                    <a:sym typeface="Times New Roman"/>
                  </a:rPr>
                  <a:t>:</a:t>
                </a:r>
              </a:p>
              <a:p>
                <a:pPr marL="0" lvl="0" indent="0" algn="l" rtl="0">
                  <a:spcBef>
                    <a:spcPts val="0"/>
                  </a:spcBef>
                  <a:spcAft>
                    <a:spcPts val="0"/>
                  </a:spcAft>
                  <a:buNone/>
                </a:pPr>
                <a14:m>
                  <m:oMath xmlns:m="http://schemas.openxmlformats.org/officeDocument/2006/math">
                    <m:r>
                      <a:rPr lang="it-IT" sz="1300" i="1" smtClean="0">
                        <a:latin typeface="Cambria Math" panose="02040503050406030204" pitchFamily="18" charset="0"/>
                        <a:ea typeface="Cambria Math" panose="02040503050406030204" pitchFamily="18" charset="0"/>
                        <a:cs typeface="Times New Roman"/>
                        <a:sym typeface="Times New Roman"/>
                      </a:rPr>
                      <m:t>𝜔</m:t>
                    </m:r>
                    <m:r>
                      <a:rPr lang="it-IT" sz="1300" b="0" i="1" smtClean="0">
                        <a:latin typeface="Cambria Math" panose="02040503050406030204" pitchFamily="18" charset="0"/>
                        <a:ea typeface="Cambria Math" panose="02040503050406030204" pitchFamily="18" charset="0"/>
                        <a:cs typeface="Times New Roman"/>
                        <a:sym typeface="Times New Roman"/>
                      </a:rPr>
                      <m:t>=</m:t>
                    </m:r>
                  </m:oMath>
                </a14:m>
                <a:r>
                  <a:rPr lang="it-IT" sz="1300" dirty="0">
                    <a:latin typeface="Times New Roman"/>
                    <a:ea typeface="Times New Roman"/>
                    <a:cs typeface="Times New Roman"/>
                    <a:sym typeface="Times New Roman"/>
                  </a:rPr>
                  <a:t>energy </a:t>
                </a:r>
                <a:r>
                  <a:rPr lang="it-IT" sz="1300" dirty="0" err="1">
                    <a:latin typeface="Times New Roman"/>
                    <a:ea typeface="Times New Roman"/>
                    <a:cs typeface="Times New Roman"/>
                    <a:sym typeface="Times New Roman"/>
                  </a:rPr>
                  <a:t>received</a:t>
                </a:r>
                <a:endParaRPr lang="it-IT" sz="1300" dirty="0">
                  <a:latin typeface="Times New Roman"/>
                  <a:ea typeface="Times New Roman"/>
                  <a:cs typeface="Times New Roman"/>
                  <a:sym typeface="Times New Roman"/>
                </a:endParaRPr>
              </a:p>
              <a:p>
                <a:pPr lvl="0"/>
                <a14:m>
                  <m:oMath xmlns:m="http://schemas.openxmlformats.org/officeDocument/2006/math">
                    <m:sSubSup>
                      <m:sSubSupPr>
                        <m:ctrlPr>
                          <a:rPr lang="it-IT" sz="1300" i="1" smtClean="0">
                            <a:latin typeface="Cambria Math" panose="02040503050406030204" pitchFamily="18" charset="0"/>
                            <a:cs typeface="Times New Roman"/>
                            <a:sym typeface="Times New Roman"/>
                          </a:rPr>
                        </m:ctrlPr>
                      </m:sSubSupPr>
                      <m:e>
                        <m:r>
                          <a:rPr lang="it-IT" sz="1300" b="0" i="1" smtClean="0">
                            <a:latin typeface="Cambria Math" panose="02040503050406030204" pitchFamily="18" charset="0"/>
                            <a:cs typeface="Times New Roman"/>
                            <a:sym typeface="Times New Roman"/>
                          </a:rPr>
                          <m:t>𝑡</m:t>
                        </m:r>
                      </m:e>
                      <m:sub>
                        <m:r>
                          <a:rPr lang="it-IT" sz="1300" b="0" i="1" smtClean="0">
                            <a:latin typeface="Cambria Math" panose="02040503050406030204" pitchFamily="18" charset="0"/>
                            <a:cs typeface="Times New Roman"/>
                            <a:sym typeface="Times New Roman"/>
                          </a:rPr>
                          <m:t>𝑎</m:t>
                        </m:r>
                      </m:sub>
                      <m:sup>
                        <m:r>
                          <a:rPr lang="it-IT" sz="1300" b="0" i="1" smtClean="0">
                            <a:latin typeface="Cambria Math" panose="02040503050406030204" pitchFamily="18" charset="0"/>
                            <a:cs typeface="Times New Roman"/>
                            <a:sym typeface="Times New Roman"/>
                          </a:rPr>
                          <m:t>0</m:t>
                        </m:r>
                      </m:sup>
                    </m:sSubSup>
                    <m:r>
                      <a:rPr lang="it-IT" sz="1300" b="0" i="1" smtClean="0">
                        <a:latin typeface="Cambria Math" panose="02040503050406030204" pitchFamily="18" charset="0"/>
                        <a:cs typeface="Times New Roman"/>
                        <a:sym typeface="Times New Roman"/>
                      </a:rPr>
                      <m:t>=</m:t>
                    </m:r>
                    <m:f>
                      <m:fPr>
                        <m:ctrlPr>
                          <a:rPr lang="it-IT" sz="1300" b="0" i="1" smtClean="0">
                            <a:latin typeface="Cambria Math" panose="02040503050406030204" pitchFamily="18" charset="0"/>
                            <a:cs typeface="Times New Roman"/>
                            <a:sym typeface="Times New Roman"/>
                          </a:rPr>
                        </m:ctrlPr>
                      </m:fPr>
                      <m:num>
                        <m:sSub>
                          <m:sSubPr>
                            <m:ctrlPr>
                              <a:rPr lang="it-IT" sz="1300" b="0" i="1" smtClean="0">
                                <a:latin typeface="Cambria Math" panose="02040503050406030204" pitchFamily="18" charset="0"/>
                                <a:cs typeface="Times New Roman"/>
                                <a:sym typeface="Times New Roman"/>
                              </a:rPr>
                            </m:ctrlPr>
                          </m:sSubPr>
                          <m:e>
                            <m:r>
                              <a:rPr lang="it-IT" sz="1300" b="0" i="1" smtClean="0">
                                <a:latin typeface="Cambria Math" panose="02040503050406030204" pitchFamily="18" charset="0"/>
                                <a:cs typeface="Times New Roman"/>
                                <a:sym typeface="Times New Roman"/>
                              </a:rPr>
                              <m:t>𝑙</m:t>
                            </m:r>
                          </m:e>
                          <m:sub>
                            <m:r>
                              <a:rPr lang="it-IT" sz="1300" b="0" i="1" smtClean="0">
                                <a:latin typeface="Cambria Math" panose="02040503050406030204" pitchFamily="18" charset="0"/>
                                <a:cs typeface="Times New Roman"/>
                                <a:sym typeface="Times New Roman"/>
                              </a:rPr>
                              <m:t>𝑎</m:t>
                            </m:r>
                          </m:sub>
                        </m:sSub>
                      </m:num>
                      <m:den>
                        <m:sSub>
                          <m:sSubPr>
                            <m:ctrlPr>
                              <a:rPr lang="it-IT" sz="1300" b="0" i="1" smtClean="0">
                                <a:latin typeface="Cambria Math" panose="02040503050406030204" pitchFamily="18" charset="0"/>
                                <a:cs typeface="Times New Roman"/>
                                <a:sym typeface="Times New Roman"/>
                              </a:rPr>
                            </m:ctrlPr>
                          </m:sSubPr>
                          <m:e>
                            <m:r>
                              <a:rPr lang="it-IT" sz="1300" b="0" i="1" smtClean="0">
                                <a:latin typeface="Cambria Math" panose="02040503050406030204" pitchFamily="18" charset="0"/>
                                <a:cs typeface="Times New Roman"/>
                                <a:sym typeface="Times New Roman"/>
                              </a:rPr>
                              <m:t>𝑉</m:t>
                            </m:r>
                          </m:e>
                          <m:sub>
                            <m:r>
                              <a:rPr lang="it-IT" sz="1300" b="0" i="1" smtClean="0">
                                <a:latin typeface="Cambria Math" panose="02040503050406030204" pitchFamily="18" charset="0"/>
                                <a:cs typeface="Times New Roman"/>
                                <a:sym typeface="Times New Roman"/>
                              </a:rPr>
                              <m:t>𝑎</m:t>
                            </m:r>
                          </m:sub>
                        </m:sSub>
                      </m:den>
                    </m:f>
                  </m:oMath>
                </a14:m>
                <a:r>
                  <a:rPr lang="it-IT" sz="1300" dirty="0">
                    <a:latin typeface="Times New Roman"/>
                    <a:ea typeface="Times New Roman"/>
                    <a:cs typeface="Times New Roman"/>
                    <a:sym typeface="Times New Roman"/>
                  </a:rPr>
                  <a:t> travel time </a:t>
                </a:r>
                <a:r>
                  <a:rPr lang="it-IT" sz="1300" dirty="0" err="1">
                    <a:latin typeface="Times New Roman"/>
                    <a:ea typeface="Times New Roman"/>
                    <a:cs typeface="Times New Roman"/>
                    <a:sym typeface="Times New Roman"/>
                  </a:rPr>
                  <a:t>at</a:t>
                </a:r>
                <a:r>
                  <a:rPr lang="it-IT" sz="1300" dirty="0">
                    <a:latin typeface="Times New Roman"/>
                    <a:ea typeface="Times New Roman"/>
                    <a:cs typeface="Times New Roman"/>
                    <a:sym typeface="Times New Roman"/>
                  </a:rPr>
                  <a:t> </a:t>
                </a:r>
                <a:r>
                  <a:rPr lang="it-IT" sz="1300" dirty="0" err="1">
                    <a:latin typeface="Times New Roman"/>
                    <a:ea typeface="Times New Roman"/>
                    <a:cs typeface="Times New Roman"/>
                    <a:sym typeface="Times New Roman"/>
                  </a:rPr>
                  <a:t>velocity</a:t>
                </a:r>
                <a:r>
                  <a:rPr lang="it-IT" sz="1300" dirty="0">
                    <a:latin typeface="Times New Roman"/>
                    <a:ea typeface="Times New Roman"/>
                    <a:cs typeface="Times New Roman"/>
                    <a:sym typeface="Times New Roman"/>
                  </a:rPr>
                  <a:t> </a:t>
                </a:r>
                <a14:m>
                  <m:oMath xmlns:m="http://schemas.openxmlformats.org/officeDocument/2006/math">
                    <m:sSub>
                      <m:sSubPr>
                        <m:ctrlPr>
                          <a:rPr lang="it-IT" sz="1300" i="1">
                            <a:latin typeface="Cambria Math" panose="02040503050406030204" pitchFamily="18" charset="0"/>
                            <a:cs typeface="Times New Roman"/>
                            <a:sym typeface="Times New Roman"/>
                          </a:rPr>
                        </m:ctrlPr>
                      </m:sSubPr>
                      <m:e>
                        <m:r>
                          <a:rPr lang="it-IT" sz="1300" i="1">
                            <a:latin typeface="Cambria Math" panose="02040503050406030204" pitchFamily="18" charset="0"/>
                            <a:cs typeface="Times New Roman"/>
                            <a:sym typeface="Times New Roman"/>
                          </a:rPr>
                          <m:t>𝑉</m:t>
                        </m:r>
                      </m:e>
                      <m:sub>
                        <m:r>
                          <a:rPr lang="it-IT" sz="1300" i="1">
                            <a:latin typeface="Cambria Math" panose="02040503050406030204" pitchFamily="18" charset="0"/>
                            <a:cs typeface="Times New Roman"/>
                            <a:sym typeface="Times New Roman"/>
                          </a:rPr>
                          <m:t>𝑎</m:t>
                        </m:r>
                      </m:sub>
                    </m:sSub>
                  </m:oMath>
                </a14:m>
                <a:r>
                  <a:rPr lang="it-IT" sz="1300" dirty="0">
                    <a:latin typeface="Times New Roman"/>
                    <a:ea typeface="Times New Roman"/>
                    <a:cs typeface="Times New Roman"/>
                    <a:sym typeface="Times New Roman"/>
                  </a:rPr>
                  <a:t> </a:t>
                </a:r>
              </a:p>
            </p:txBody>
          </p:sp>
        </mc:Choice>
        <mc:Fallback>
          <p:sp>
            <p:nvSpPr>
              <p:cNvPr id="102" name="Google Shape;102;p15">
                <a:extLst>
                  <a:ext uri="{FF2B5EF4-FFF2-40B4-BE49-F238E27FC236}">
                    <a16:creationId xmlns:a16="http://schemas.microsoft.com/office/drawing/2014/main" id="{3341ED77-9F3F-1FCD-EA6B-6A203C25DDD7}"/>
                  </a:ext>
                </a:extLst>
              </p:cNvPr>
              <p:cNvSpPr txBox="1">
                <a:spLocks noRot="1" noChangeAspect="1" noMove="1" noResize="1" noEditPoints="1" noAdjustHandles="1" noChangeArrowheads="1" noChangeShapeType="1" noTextEdit="1"/>
              </p:cNvSpPr>
              <p:nvPr/>
            </p:nvSpPr>
            <p:spPr>
              <a:xfrm>
                <a:off x="2752652" y="879774"/>
                <a:ext cx="2369465" cy="897588"/>
              </a:xfrm>
              <a:prstGeom prst="rect">
                <a:avLst/>
              </a:prstGeom>
              <a:blipFill>
                <a:blip r:embed="rId4"/>
                <a:stretch>
                  <a:fillRect l="-532"/>
                </a:stretch>
              </a:blipFill>
              <a:ln>
                <a:solidFill>
                  <a:srgbClr val="E95502"/>
                </a:solidFill>
              </a:ln>
            </p:spPr>
            <p:txBody>
              <a:bodyPr/>
              <a:lstStyle/>
              <a:p>
                <a:r>
                  <a:rPr lang="it-IT">
                    <a:noFill/>
                  </a:rPr>
                  <a:t> </a:t>
                </a:r>
              </a:p>
            </p:txBody>
          </p:sp>
        </mc:Fallback>
      </mc:AlternateContent>
      <p:sp>
        <p:nvSpPr>
          <p:cNvPr id="9" name="Google Shape;107;p15">
            <a:extLst>
              <a:ext uri="{FF2B5EF4-FFF2-40B4-BE49-F238E27FC236}">
                <a16:creationId xmlns:a16="http://schemas.microsoft.com/office/drawing/2014/main" id="{375DCB4C-3653-BABB-8288-F0AA8F30CB8A}"/>
              </a:ext>
            </a:extLst>
          </p:cNvPr>
          <p:cNvSpPr txBox="1"/>
          <p:nvPr/>
        </p:nvSpPr>
        <p:spPr>
          <a:xfrm>
            <a:off x="1944156" y="2662766"/>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path</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feasibility</a:t>
            </a:r>
            <a:endParaRPr sz="1200" dirty="0">
              <a:solidFill>
                <a:srgbClr val="199988"/>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11" name="Google Shape;102;p15">
                <a:extLst>
                  <a:ext uri="{FF2B5EF4-FFF2-40B4-BE49-F238E27FC236}">
                    <a16:creationId xmlns:a16="http://schemas.microsoft.com/office/drawing/2014/main" id="{6D990BE9-8CF0-63EF-646F-924023183D2F}"/>
                  </a:ext>
                </a:extLst>
              </p:cNvPr>
              <p:cNvSpPr txBox="1"/>
              <p:nvPr/>
            </p:nvSpPr>
            <p:spPr>
              <a:xfrm>
                <a:off x="5967202" y="992562"/>
                <a:ext cx="2369465" cy="784800"/>
              </a:xfrm>
              <a:prstGeom prst="rect">
                <a:avLst/>
              </a:prstGeom>
              <a:noFill/>
              <a:ln>
                <a:solidFill>
                  <a:srgbClr val="E95502"/>
                </a:solidFill>
              </a:ln>
            </p:spPr>
            <p:txBody>
              <a:bodyPr spcFirstLastPara="1" wrap="square" lIns="91425" tIns="91425" rIns="91425" bIns="91425" anchor="t" anchorCtr="0">
                <a:spAutoFit/>
              </a:bodyPr>
              <a:lstStyle/>
              <a:p>
                <a:pPr marL="0" lvl="0" indent="0" algn="l" rtl="0">
                  <a:spcBef>
                    <a:spcPts val="0"/>
                  </a:spcBef>
                  <a:spcAft>
                    <a:spcPts val="0"/>
                  </a:spcAft>
                  <a:buNone/>
                </a:pPr>
                <a:r>
                  <a:rPr lang="it-IT" sz="1300" b="1" dirty="0">
                    <a:latin typeface="Times New Roman"/>
                    <a:ea typeface="Times New Roman"/>
                    <a:cs typeface="Times New Roman"/>
                    <a:sym typeface="Times New Roman"/>
                  </a:rPr>
                  <a:t>Consumption</a:t>
                </a:r>
                <a:r>
                  <a:rPr lang="it-IT" sz="1300" dirty="0">
                    <a:latin typeface="Times New Roman"/>
                    <a:ea typeface="Times New Roman"/>
                    <a:cs typeface="Times New Roman"/>
                    <a:sym typeface="Times New Roman"/>
                  </a:rPr>
                  <a:t>:</a:t>
                </a:r>
              </a:p>
              <a:p>
                <a:pPr marL="0" lvl="0" indent="0" algn="l" rtl="0">
                  <a:spcBef>
                    <a:spcPts val="0"/>
                  </a:spcBef>
                  <a:spcAft>
                    <a:spcPts val="0"/>
                  </a:spcAft>
                  <a:buNone/>
                </a:pPr>
                <a14:m>
                  <m:oMath xmlns:m="http://schemas.openxmlformats.org/officeDocument/2006/math">
                    <m:r>
                      <a:rPr lang="it-IT" sz="1300" b="0" i="1" smtClean="0">
                        <a:latin typeface="Cambria Math" panose="02040503050406030204" pitchFamily="18" charset="0"/>
                        <a:ea typeface="Cambria Math" panose="02040503050406030204" pitchFamily="18" charset="0"/>
                        <a:cs typeface="Times New Roman"/>
                        <a:sym typeface="Times New Roman"/>
                      </a:rPr>
                      <m:t>𝜖</m:t>
                    </m:r>
                    <m:r>
                      <a:rPr lang="it-IT" sz="1300" b="0" i="1" smtClean="0">
                        <a:latin typeface="Cambria Math" panose="02040503050406030204" pitchFamily="18" charset="0"/>
                        <a:ea typeface="Cambria Math" panose="02040503050406030204" pitchFamily="18" charset="0"/>
                        <a:cs typeface="Times New Roman"/>
                        <a:sym typeface="Times New Roman"/>
                      </a:rPr>
                      <m:t>=</m:t>
                    </m:r>
                  </m:oMath>
                </a14:m>
                <a:r>
                  <a:rPr lang="it-IT" sz="1300" dirty="0">
                    <a:latin typeface="Times New Roman"/>
                    <a:ea typeface="Times New Roman"/>
                    <a:cs typeface="Times New Roman"/>
                    <a:sym typeface="Times New Roman"/>
                  </a:rPr>
                  <a:t> </a:t>
                </a:r>
                <a:r>
                  <a:rPr lang="it-IT" sz="1300" dirty="0" err="1">
                    <a:latin typeface="Times New Roman"/>
                    <a:ea typeface="Times New Roman"/>
                    <a:cs typeface="Times New Roman"/>
                    <a:sym typeface="Times New Roman"/>
                  </a:rPr>
                  <a:t>consumption</a:t>
                </a:r>
                <a:r>
                  <a:rPr lang="it-IT" sz="1300" dirty="0">
                    <a:latin typeface="Times New Roman"/>
                    <a:ea typeface="Times New Roman"/>
                    <a:cs typeface="Times New Roman"/>
                    <a:sym typeface="Times New Roman"/>
                  </a:rPr>
                  <a:t> rate</a:t>
                </a:r>
              </a:p>
              <a:p>
                <a:pPr lvl="0"/>
                <a14:m>
                  <m:oMath xmlns:m="http://schemas.openxmlformats.org/officeDocument/2006/math">
                    <m:sSub>
                      <m:sSubPr>
                        <m:ctrlPr>
                          <a:rPr lang="it-IT" sz="1300" i="1" smtClean="0">
                            <a:latin typeface="Cambria Math" panose="02040503050406030204" pitchFamily="18" charset="0"/>
                            <a:cs typeface="Times New Roman"/>
                            <a:sym typeface="Times New Roman"/>
                          </a:rPr>
                        </m:ctrlPr>
                      </m:sSubPr>
                      <m:e>
                        <m:r>
                          <a:rPr lang="it-IT" sz="1300" b="0" i="1" smtClean="0">
                            <a:latin typeface="Cambria Math" panose="02040503050406030204" pitchFamily="18" charset="0"/>
                            <a:cs typeface="Times New Roman"/>
                            <a:sym typeface="Times New Roman"/>
                          </a:rPr>
                          <m:t>𝑙</m:t>
                        </m:r>
                      </m:e>
                      <m:sub>
                        <m:r>
                          <a:rPr lang="it-IT" sz="1300" b="0" i="1" smtClean="0">
                            <a:latin typeface="Cambria Math" panose="02040503050406030204" pitchFamily="18" charset="0"/>
                            <a:cs typeface="Times New Roman"/>
                            <a:sym typeface="Times New Roman"/>
                          </a:rPr>
                          <m:t>𝑎</m:t>
                        </m:r>
                      </m:sub>
                    </m:sSub>
                    <m:r>
                      <a:rPr lang="it-IT" sz="1300" b="0" i="1" smtClean="0">
                        <a:latin typeface="Cambria Math" panose="02040503050406030204" pitchFamily="18" charset="0"/>
                        <a:cs typeface="Times New Roman"/>
                        <a:sym typeface="Times New Roman"/>
                      </a:rPr>
                      <m:t>=</m:t>
                    </m:r>
                  </m:oMath>
                </a14:m>
                <a:r>
                  <a:rPr lang="it-IT" sz="1300" dirty="0">
                    <a:latin typeface="Times New Roman"/>
                    <a:ea typeface="Times New Roman"/>
                    <a:cs typeface="Times New Roman"/>
                    <a:sym typeface="Times New Roman"/>
                  </a:rPr>
                  <a:t> </a:t>
                </a:r>
                <a:r>
                  <a:rPr lang="it-IT" sz="1300" dirty="0" err="1">
                    <a:latin typeface="Times New Roman"/>
                    <a:ea typeface="Times New Roman"/>
                    <a:cs typeface="Times New Roman"/>
                    <a:sym typeface="Times New Roman"/>
                  </a:rPr>
                  <a:t>length</a:t>
                </a:r>
                <a:r>
                  <a:rPr lang="it-IT" sz="1300" dirty="0">
                    <a:latin typeface="Times New Roman"/>
                    <a:ea typeface="Times New Roman"/>
                    <a:cs typeface="Times New Roman"/>
                    <a:sym typeface="Times New Roman"/>
                  </a:rPr>
                  <a:t> of link </a:t>
                </a:r>
                <a14:m>
                  <m:oMath xmlns:m="http://schemas.openxmlformats.org/officeDocument/2006/math">
                    <m:r>
                      <a:rPr lang="it-IT" sz="1300" i="1" dirty="0" smtClean="0">
                        <a:latin typeface="Cambria Math" panose="02040503050406030204" pitchFamily="18" charset="0"/>
                        <a:ea typeface="Times New Roman"/>
                        <a:cs typeface="Times New Roman"/>
                        <a:sym typeface="Times New Roman"/>
                      </a:rPr>
                      <m:t>𝑎</m:t>
                    </m:r>
                  </m:oMath>
                </a14:m>
                <a:endParaRPr lang="it-IT" sz="1300" dirty="0">
                  <a:latin typeface="Times New Roman"/>
                  <a:ea typeface="Times New Roman"/>
                  <a:cs typeface="Times New Roman"/>
                  <a:sym typeface="Times New Roman"/>
                </a:endParaRPr>
              </a:p>
            </p:txBody>
          </p:sp>
        </mc:Choice>
        <mc:Fallback>
          <p:sp>
            <p:nvSpPr>
              <p:cNvPr id="11" name="Google Shape;102;p15">
                <a:extLst>
                  <a:ext uri="{FF2B5EF4-FFF2-40B4-BE49-F238E27FC236}">
                    <a16:creationId xmlns:a16="http://schemas.microsoft.com/office/drawing/2014/main" id="{6D990BE9-8CF0-63EF-646F-924023183D2F}"/>
                  </a:ext>
                </a:extLst>
              </p:cNvPr>
              <p:cNvSpPr txBox="1">
                <a:spLocks noRot="1" noChangeAspect="1" noMove="1" noResize="1" noEditPoints="1" noAdjustHandles="1" noChangeArrowheads="1" noChangeShapeType="1" noTextEdit="1"/>
              </p:cNvSpPr>
              <p:nvPr/>
            </p:nvSpPr>
            <p:spPr>
              <a:xfrm>
                <a:off x="5967202" y="992562"/>
                <a:ext cx="2369465" cy="784800"/>
              </a:xfrm>
              <a:prstGeom prst="rect">
                <a:avLst/>
              </a:prstGeom>
              <a:blipFill>
                <a:blip r:embed="rId5"/>
                <a:stretch>
                  <a:fillRect l="-529"/>
                </a:stretch>
              </a:blipFill>
              <a:ln>
                <a:solidFill>
                  <a:srgbClr val="E95502"/>
                </a:solid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07" name="Google Shape;107;p15">
                <a:extLst>
                  <a:ext uri="{FF2B5EF4-FFF2-40B4-BE49-F238E27FC236}">
                    <a16:creationId xmlns:a16="http://schemas.microsoft.com/office/drawing/2014/main" id="{182E6525-FA52-378E-21B5-82A3C36F688A}"/>
                  </a:ext>
                </a:extLst>
              </p:cNvPr>
              <p:cNvSpPr txBox="1"/>
              <p:nvPr/>
            </p:nvSpPr>
            <p:spPr>
              <a:xfrm>
                <a:off x="6464901" y="3366139"/>
                <a:ext cx="2679100" cy="19252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u="sng" dirty="0">
                    <a:latin typeface="Times New Roman"/>
                    <a:ea typeface="Times New Roman"/>
                    <a:cs typeface="Times New Roman"/>
                    <a:sym typeface="Times New Roman"/>
                  </a:rPr>
                  <a:t>Sets</a:t>
                </a:r>
                <a:r>
                  <a:rPr lang="it" dirty="0">
                    <a:latin typeface="Times New Roman"/>
                    <a:ea typeface="Times New Roman"/>
                    <a:cs typeface="Times New Roman"/>
                    <a:sym typeface="Times New Roman"/>
                  </a:rPr>
                  <a:t>:</a:t>
                </a:r>
              </a:p>
              <a:p>
                <a:pPr marL="0" lvl="0" indent="0" algn="l" rtl="0">
                  <a:spcBef>
                    <a:spcPts val="0"/>
                  </a:spcBef>
                  <a:spcAft>
                    <a:spcPts val="0"/>
                  </a:spcAft>
                  <a:buNone/>
                </a:pPr>
                <a:r>
                  <a:rPr lang="it-IT" dirty="0" err="1">
                    <a:latin typeface="Edwardian Script ITC" panose="030303020407070D0804" pitchFamily="66" charset="77"/>
                    <a:ea typeface="Times New Roman"/>
                    <a:cs typeface="Times New Roman"/>
                    <a:sym typeface="Times New Roman"/>
                  </a:rPr>
                  <a:t>P</a:t>
                </a:r>
                <a:r>
                  <a:rPr lang="it-IT" dirty="0">
                    <a:latin typeface="Times New Roman"/>
                    <a:ea typeface="Times New Roman"/>
                    <a:cs typeface="Times New Roman"/>
                    <a:sym typeface="Times New Roman"/>
                  </a:rPr>
                  <a:t>  = </a:t>
                </a:r>
                <a:r>
                  <a:rPr lang="it-IT" dirty="0" err="1">
                    <a:latin typeface="Times New Roman"/>
                    <a:ea typeface="Times New Roman"/>
                    <a:cs typeface="Times New Roman"/>
                    <a:sym typeface="Times New Roman"/>
                  </a:rPr>
                  <a:t>paths</a:t>
                </a:r>
                <a:endParaRPr lang="it-IT" dirty="0">
                  <a:latin typeface="Times New Roman"/>
                  <a:ea typeface="Times New Roman"/>
                  <a:cs typeface="Times New Roman"/>
                  <a:sym typeface="Times New Roman"/>
                </a:endParaRPr>
              </a:p>
              <a:p>
                <a:pPr marL="0" lvl="0" indent="0" algn="l" rtl="0">
                  <a:spcBef>
                    <a:spcPts val="0"/>
                  </a:spcBef>
                  <a:spcAft>
                    <a:spcPts val="0"/>
                  </a:spcAft>
                  <a:buNone/>
                </a:pPr>
                <a:r>
                  <a:rPr lang="it-IT" dirty="0">
                    <a:latin typeface="Edwardian Script ITC" panose="030303020407070D0804" pitchFamily="66" charset="77"/>
                    <a:ea typeface="Times New Roman"/>
                    <a:cs typeface="Times New Roman"/>
                    <a:sym typeface="Times New Roman"/>
                  </a:rPr>
                  <a:t>E  </a:t>
                </a:r>
                <a:r>
                  <a:rPr lang="it" dirty="0">
                    <a:latin typeface="Times New Roman"/>
                    <a:ea typeface="Times New Roman"/>
                    <a:cs typeface="Times New Roman"/>
                    <a:sym typeface="Times New Roman"/>
                  </a:rPr>
                  <a:t>= links, including source links (</a:t>
                </a:r>
                <a:r>
                  <a:rPr lang="it-IT" dirty="0">
                    <a:latin typeface="Edwardian Script ITC" panose="030303020407070D0804" pitchFamily="66" charset="77"/>
                    <a:ea typeface="Times New Roman"/>
                    <a:cs typeface="Times New Roman"/>
                    <a:sym typeface="Times New Roman"/>
                  </a:rPr>
                  <a:t>E</a:t>
                </a:r>
                <a:r>
                  <a:rPr lang="it-IT" baseline="-25000" dirty="0">
                    <a:latin typeface="Times New Roman" panose="02020603050405020304" pitchFamily="18" charset="0"/>
                    <a:ea typeface="Times New Roman"/>
                    <a:cs typeface="Times New Roman" panose="02020603050405020304" pitchFamily="18" charset="0"/>
                    <a:sym typeface="Times New Roman"/>
                  </a:rPr>
                  <a:t>R</a:t>
                </a:r>
                <a:r>
                  <a:rPr lang="it" dirty="0">
                    <a:latin typeface="Times New Roman"/>
                    <a:ea typeface="Times New Roman"/>
                    <a:cs typeface="Times New Roman"/>
                    <a:sym typeface="Times New Roman"/>
                  </a:rPr>
                  <a:t>), sink links (</a:t>
                </a:r>
                <a:r>
                  <a:rPr lang="it-IT" dirty="0">
                    <a:latin typeface="Edwardian Script ITC" panose="030303020407070D0804" pitchFamily="66" charset="77"/>
                    <a:ea typeface="Times New Roman"/>
                    <a:cs typeface="Times New Roman"/>
                    <a:sym typeface="Times New Roman"/>
                  </a:rPr>
                  <a:t>E</a:t>
                </a:r>
                <a:r>
                  <a:rPr lang="it-IT" baseline="-25000" dirty="0">
                    <a:latin typeface="Times New Roman" panose="02020603050405020304" pitchFamily="18" charset="0"/>
                    <a:ea typeface="Times New Roman"/>
                    <a:cs typeface="Times New Roman" panose="02020603050405020304" pitchFamily="18" charset="0"/>
                    <a:sym typeface="Times New Roman"/>
                  </a:rPr>
                  <a:t>S</a:t>
                </a:r>
                <a:r>
                  <a:rPr lang="it" dirty="0">
                    <a:latin typeface="Times New Roman"/>
                    <a:ea typeface="Times New Roman"/>
                    <a:cs typeface="Times New Roman"/>
                    <a:sym typeface="Times New Roman"/>
                  </a:rPr>
                  <a:t>) and normal links (</a:t>
                </a:r>
                <a:r>
                  <a:rPr lang="it-IT" dirty="0">
                    <a:latin typeface="Edwardian Script ITC" panose="030303020407070D0804" pitchFamily="66" charset="77"/>
                    <a:ea typeface="Times New Roman"/>
                    <a:cs typeface="Times New Roman"/>
                    <a:sym typeface="Times New Roman"/>
                  </a:rPr>
                  <a:t>E</a:t>
                </a:r>
                <a:r>
                  <a:rPr lang="it-IT" baseline="-25000" dirty="0">
                    <a:latin typeface="Times New Roman" panose="02020603050405020304" pitchFamily="18" charset="0"/>
                    <a:ea typeface="Times New Roman"/>
                    <a:cs typeface="Times New Roman" panose="02020603050405020304" pitchFamily="18" charset="0"/>
                    <a:sym typeface="Times New Roman"/>
                  </a:rPr>
                  <a:t>A</a:t>
                </a:r>
                <a:r>
                  <a:rPr lang="it" dirty="0">
                    <a:latin typeface="Times New Roman"/>
                    <a:ea typeface="Times New Roman"/>
                    <a:cs typeface="Times New Roman"/>
                    <a:sym typeface="Times New Roman"/>
                  </a:rPr>
                  <a:t>)</a:t>
                </a:r>
              </a:p>
              <a:p>
                <a:pPr marL="0" lvl="0" indent="0" algn="l" rtl="0">
                  <a:spcBef>
                    <a:spcPts val="0"/>
                  </a:spcBef>
                  <a:spcAft>
                    <a:spcPts val="0"/>
                  </a:spcAft>
                  <a:buNone/>
                </a:pPr>
                <a14:m>
                  <m:oMath xmlns:m="http://schemas.openxmlformats.org/officeDocument/2006/math">
                    <m:sSubSup>
                      <m:sSubSupPr>
                        <m:ctrlPr>
                          <a:rPr lang="it" i="1" dirty="0" smtClean="0">
                            <a:latin typeface="Cambria Math" panose="02040503050406030204" pitchFamily="18" charset="0"/>
                            <a:cs typeface="Times New Roman"/>
                            <a:sym typeface="Times New Roman"/>
                          </a:rPr>
                        </m:ctrlPr>
                      </m:sSubSupPr>
                      <m:e>
                        <m:r>
                          <a:rPr lang="it-IT" b="0" i="1" dirty="0" smtClean="0">
                            <a:latin typeface="Cambria Math" panose="02040503050406030204" pitchFamily="18" charset="0"/>
                            <a:cs typeface="Times New Roman"/>
                            <a:sym typeface="Times New Roman"/>
                          </a:rPr>
                          <m:t>𝑌</m:t>
                        </m:r>
                      </m:e>
                      <m:sub>
                        <m:r>
                          <a:rPr lang="it-IT" b="0" i="1" dirty="0" smtClean="0">
                            <a:latin typeface="Cambria Math" panose="02040503050406030204" pitchFamily="18" charset="0"/>
                            <a:cs typeface="Times New Roman"/>
                            <a:sym typeface="Times New Roman"/>
                          </a:rPr>
                          <m:t>𝑎</m:t>
                        </m:r>
                      </m:sub>
                      <m:sup>
                        <m:r>
                          <a:rPr lang="it" i="1" dirty="0" smtClean="0">
                            <a:latin typeface="Cambria Math" panose="02040503050406030204" pitchFamily="18" charset="0"/>
                            <a:ea typeface="Cambria Math" panose="02040503050406030204" pitchFamily="18" charset="0"/>
                            <a:cs typeface="Times New Roman"/>
                            <a:sym typeface="Times New Roman"/>
                          </a:rPr>
                          <m:t>±</m:t>
                        </m:r>
                      </m:sup>
                    </m:sSubSup>
                    <m:r>
                      <a:rPr lang="it" i="1" dirty="0" smtClean="0">
                        <a:latin typeface="Cambria Math" panose="02040503050406030204" pitchFamily="18" charset="0"/>
                        <a:ea typeface="Times New Roman"/>
                        <a:cs typeface="Times New Roman"/>
                        <a:sym typeface="Times New Roman"/>
                      </a:rPr>
                      <m:t>= </m:t>
                    </m:r>
                  </m:oMath>
                </a14:m>
                <a:r>
                  <a:rPr lang="it" dirty="0">
                    <a:latin typeface="Times New Roman"/>
                    <a:ea typeface="Times New Roman"/>
                    <a:cs typeface="Times New Roman"/>
                    <a:sym typeface="Times New Roman"/>
                  </a:rPr>
                  <a:t>incoming/outgoing links to/from link </a:t>
                </a:r>
                <a14:m>
                  <m:oMath xmlns:m="http://schemas.openxmlformats.org/officeDocument/2006/math">
                    <m:r>
                      <a:rPr lang="it" i="1" dirty="0" smtClean="0">
                        <a:latin typeface="Cambria Math" panose="02040503050406030204" pitchFamily="18" charset="0"/>
                        <a:ea typeface="Times New Roman"/>
                        <a:cs typeface="Times New Roman"/>
                        <a:sym typeface="Times New Roman"/>
                      </a:rPr>
                      <m:t>𝑎</m:t>
                    </m:r>
                  </m:oMath>
                </a14:m>
                <a:endParaRPr lang="it"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Lato"/>
                  <a:ea typeface="Lato"/>
                  <a:cs typeface="Lato"/>
                  <a:sym typeface="Lato"/>
                </a:endParaRPr>
              </a:p>
            </p:txBody>
          </p:sp>
        </mc:Choice>
        <mc:Fallback>
          <p:sp>
            <p:nvSpPr>
              <p:cNvPr id="107" name="Google Shape;107;p15">
                <a:extLst>
                  <a:ext uri="{FF2B5EF4-FFF2-40B4-BE49-F238E27FC236}">
                    <a16:creationId xmlns:a16="http://schemas.microsoft.com/office/drawing/2014/main" id="{182E6525-FA52-378E-21B5-82A3C36F688A}"/>
                  </a:ext>
                </a:extLst>
              </p:cNvPr>
              <p:cNvSpPr txBox="1">
                <a:spLocks noRot="1" noChangeAspect="1" noMove="1" noResize="1" noEditPoints="1" noAdjustHandles="1" noChangeArrowheads="1" noChangeShapeType="1" noTextEdit="1"/>
              </p:cNvSpPr>
              <p:nvPr/>
            </p:nvSpPr>
            <p:spPr>
              <a:xfrm>
                <a:off x="6464901" y="3366139"/>
                <a:ext cx="2679100" cy="1925240"/>
              </a:xfrm>
              <a:prstGeom prst="rect">
                <a:avLst/>
              </a:prstGeom>
              <a:blipFill>
                <a:blip r:embed="rId6"/>
                <a:stretch>
                  <a:fillRect l="-948"/>
                </a:stretch>
              </a:blipFill>
              <a:ln>
                <a:noFill/>
              </a:ln>
            </p:spPr>
            <p:txBody>
              <a:bodyPr/>
              <a:lstStyle/>
              <a:p>
                <a:r>
                  <a:rPr lang="it-IT">
                    <a:noFill/>
                  </a:rPr>
                  <a:t> </a:t>
                </a:r>
              </a:p>
            </p:txBody>
          </p:sp>
        </mc:Fallback>
      </mc:AlternateContent>
      <p:pic>
        <p:nvPicPr>
          <p:cNvPr id="18" name="Immagine 17" descr="Immagine che contiene primavera, natura, molla elicoidale, oggetti in metallo&#10;&#10;Il contenuto generato dall'IA potrebbe non essere corretto.">
            <a:extLst>
              <a:ext uri="{FF2B5EF4-FFF2-40B4-BE49-F238E27FC236}">
                <a16:creationId xmlns:a16="http://schemas.microsoft.com/office/drawing/2014/main" id="{B9D5B330-F31B-5227-735C-E156781FA759}"/>
              </a:ext>
            </a:extLst>
          </p:cNvPr>
          <p:cNvPicPr>
            <a:picLocks noChangeAspect="1"/>
          </p:cNvPicPr>
          <p:nvPr/>
        </p:nvPicPr>
        <p:blipFill>
          <a:blip r:embed="rId7"/>
          <a:stretch>
            <a:fillRect/>
          </a:stretch>
        </p:blipFill>
        <p:spPr>
          <a:xfrm>
            <a:off x="8623134" y="1464878"/>
            <a:ext cx="382982" cy="2164681"/>
          </a:xfrm>
          <a:prstGeom prst="rect">
            <a:avLst/>
          </a:prstGeom>
        </p:spPr>
      </p:pic>
    </p:spTree>
    <p:extLst>
      <p:ext uri="{BB962C8B-B14F-4D97-AF65-F5344CB8AC3E}">
        <p14:creationId xmlns:p14="http://schemas.microsoft.com/office/powerpoint/2010/main" val="254611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87B3BEE9-BEEF-E396-AFB8-4274FB77CF04}"/>
            </a:ext>
          </a:extLst>
        </p:cNvPr>
        <p:cNvGrpSpPr/>
        <p:nvPr/>
      </p:nvGrpSpPr>
      <p:grpSpPr>
        <a:xfrm>
          <a:off x="0" y="0"/>
          <a:ext cx="0" cy="0"/>
          <a:chOff x="0" y="0"/>
          <a:chExt cx="0" cy="0"/>
        </a:xfrm>
      </p:grpSpPr>
      <p:pic>
        <p:nvPicPr>
          <p:cNvPr id="12" name="Immagine 11" descr="Immagine che contiene testo, ricevuta, Carattere, algebra&#10;&#10;Il contenuto generato dall'IA potrebbe non essere corretto.">
            <a:extLst>
              <a:ext uri="{FF2B5EF4-FFF2-40B4-BE49-F238E27FC236}">
                <a16:creationId xmlns:a16="http://schemas.microsoft.com/office/drawing/2014/main" id="{2948DE49-2B55-92F7-7280-08F508414CB6}"/>
              </a:ext>
            </a:extLst>
          </p:cNvPr>
          <p:cNvPicPr>
            <a:picLocks noChangeAspect="1"/>
          </p:cNvPicPr>
          <p:nvPr/>
        </p:nvPicPr>
        <p:blipFill>
          <a:blip r:embed="rId3"/>
          <a:stretch>
            <a:fillRect/>
          </a:stretch>
        </p:blipFill>
        <p:spPr>
          <a:xfrm>
            <a:off x="451175" y="1384962"/>
            <a:ext cx="8398380" cy="3485976"/>
          </a:xfrm>
          <a:prstGeom prst="rect">
            <a:avLst/>
          </a:prstGeom>
        </p:spPr>
      </p:pic>
      <p:sp>
        <p:nvSpPr>
          <p:cNvPr id="2" name="Google Shape;112;p16">
            <a:extLst>
              <a:ext uri="{FF2B5EF4-FFF2-40B4-BE49-F238E27FC236}">
                <a16:creationId xmlns:a16="http://schemas.microsoft.com/office/drawing/2014/main" id="{40910D38-1470-4545-B817-10B03D984DD6}"/>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Constraints</a:t>
            </a:r>
            <a:endParaRPr sz="1900" dirty="0">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6" name="Google Shape;107;p15">
                <a:extLst>
                  <a:ext uri="{FF2B5EF4-FFF2-40B4-BE49-F238E27FC236}">
                    <a16:creationId xmlns:a16="http://schemas.microsoft.com/office/drawing/2014/main" id="{B6804191-5886-0D67-9700-C3304C95100F}"/>
                  </a:ext>
                </a:extLst>
              </p:cNvPr>
              <p:cNvSpPr txBox="1"/>
              <p:nvPr/>
            </p:nvSpPr>
            <p:spPr>
              <a:xfrm>
                <a:off x="2468299" y="1975512"/>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Times New Roman"/>
                    <a:cs typeface="Times New Roman"/>
                    <a:sym typeface="Times New Roman"/>
                  </a:rPr>
                  <a:t>incoming flow ≤ </a:t>
                </a:r>
                <a:r>
                  <a:rPr lang="it-IT" sz="1200" dirty="0" err="1">
                    <a:solidFill>
                      <a:srgbClr val="199988"/>
                    </a:solidFill>
                    <a:latin typeface="Times New Roman"/>
                    <a:ea typeface="Times New Roman"/>
                    <a:cs typeface="Times New Roman"/>
                    <a:sym typeface="Times New Roman"/>
                  </a:rPr>
                  <a:t>vehicles</a:t>
                </a:r>
                <a:r>
                  <a:rPr lang="it-IT" sz="1200" dirty="0">
                    <a:solidFill>
                      <a:srgbClr val="199988"/>
                    </a:solidFill>
                    <a:latin typeface="Times New Roman"/>
                    <a:ea typeface="Times New Roman"/>
                    <a:cs typeface="Times New Roman"/>
                    <a:sym typeface="Times New Roman"/>
                  </a:rPr>
                  <a:t> on </a:t>
                </a:r>
                <a14:m>
                  <m:oMath xmlns:m="http://schemas.openxmlformats.org/officeDocument/2006/math">
                    <m:r>
                      <a:rPr lang="it-IT" sz="1200" i="1" dirty="0" smtClean="0">
                        <a:solidFill>
                          <a:srgbClr val="199988"/>
                        </a:solidFill>
                        <a:latin typeface="Cambria Math" panose="02040503050406030204" pitchFamily="18" charset="0"/>
                        <a:ea typeface="Times New Roman"/>
                        <a:cs typeface="Times New Roman"/>
                        <a:sym typeface="Times New Roman"/>
                      </a:rPr>
                      <m:t>𝑎</m:t>
                    </m:r>
                  </m:oMath>
                </a14:m>
                <a:endParaRPr sz="1200" dirty="0">
                  <a:solidFill>
                    <a:srgbClr val="199988"/>
                  </a:solidFill>
                  <a:latin typeface="Lato"/>
                  <a:ea typeface="Lato"/>
                  <a:cs typeface="Lato"/>
                  <a:sym typeface="Lato"/>
                </a:endParaRPr>
              </a:p>
            </p:txBody>
          </p:sp>
        </mc:Choice>
        <mc:Fallback>
          <p:sp>
            <p:nvSpPr>
              <p:cNvPr id="6" name="Google Shape;107;p15">
                <a:extLst>
                  <a:ext uri="{FF2B5EF4-FFF2-40B4-BE49-F238E27FC236}">
                    <a16:creationId xmlns:a16="http://schemas.microsoft.com/office/drawing/2014/main" id="{B6804191-5886-0D67-9700-C3304C95100F}"/>
                  </a:ext>
                </a:extLst>
              </p:cNvPr>
              <p:cNvSpPr txBox="1">
                <a:spLocks noRot="1" noChangeAspect="1" noMove="1" noResize="1" noEditPoints="1" noAdjustHandles="1" noChangeArrowheads="1" noChangeShapeType="1" noTextEdit="1"/>
              </p:cNvSpPr>
              <p:nvPr/>
            </p:nvSpPr>
            <p:spPr>
              <a:xfrm>
                <a:off x="2468299" y="1975512"/>
                <a:ext cx="2860500" cy="369302"/>
              </a:xfrm>
              <a:prstGeom prst="rect">
                <a:avLst/>
              </a:prstGeom>
              <a:blipFill>
                <a:blip r:embed="rId4"/>
                <a:stretch>
                  <a:fillRect/>
                </a:stretch>
              </a:blipFill>
              <a:ln>
                <a:noFill/>
              </a:ln>
            </p:spPr>
            <p:txBody>
              <a:bodyPr/>
              <a:lstStyle/>
              <a:p>
                <a:r>
                  <a:rPr lang="it-IT">
                    <a:noFill/>
                  </a:rPr>
                  <a:t> </a:t>
                </a:r>
              </a:p>
            </p:txBody>
          </p:sp>
        </mc:Fallback>
      </mc:AlternateContent>
      <p:sp>
        <p:nvSpPr>
          <p:cNvPr id="7" name="Google Shape;107;p15">
            <a:extLst>
              <a:ext uri="{FF2B5EF4-FFF2-40B4-BE49-F238E27FC236}">
                <a16:creationId xmlns:a16="http://schemas.microsoft.com/office/drawing/2014/main" id="{DB8D59F1-8D58-5946-0ACF-9439CAB4DB5A}"/>
              </a:ext>
            </a:extLst>
          </p:cNvPr>
          <p:cNvSpPr txBox="1"/>
          <p:nvPr/>
        </p:nvSpPr>
        <p:spPr>
          <a:xfrm>
            <a:off x="2622478" y="1418656"/>
            <a:ext cx="2385445"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vehicles</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conservation</a:t>
            </a:r>
            <a:endParaRPr sz="1200" dirty="0">
              <a:solidFill>
                <a:srgbClr val="199988"/>
              </a:solidFill>
              <a:latin typeface="Lato"/>
              <a:ea typeface="Lato"/>
              <a:cs typeface="Lato"/>
              <a:sym typeface="Lato"/>
            </a:endParaRPr>
          </a:p>
        </p:txBody>
      </p:sp>
      <p:sp>
        <p:nvSpPr>
          <p:cNvPr id="9" name="Google Shape;107;p15">
            <a:extLst>
              <a:ext uri="{FF2B5EF4-FFF2-40B4-BE49-F238E27FC236}">
                <a16:creationId xmlns:a16="http://schemas.microsoft.com/office/drawing/2014/main" id="{AD202C66-A444-04E1-FFD4-AE0932A973E6}"/>
              </a:ext>
            </a:extLst>
          </p:cNvPr>
          <p:cNvSpPr txBox="1"/>
          <p:nvPr/>
        </p:nvSpPr>
        <p:spPr>
          <a:xfrm>
            <a:off x="2765143" y="2651305"/>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capacity</a:t>
            </a:r>
            <a:r>
              <a:rPr lang="it-IT" sz="1200" dirty="0">
                <a:solidFill>
                  <a:srgbClr val="199988"/>
                </a:solidFill>
                <a:latin typeface="Times New Roman"/>
                <a:ea typeface="Lato"/>
                <a:cs typeface="Times New Roman"/>
                <a:sym typeface="Times New Roman"/>
              </a:rPr>
              <a:t> per class</a:t>
            </a:r>
            <a:endParaRPr sz="1200" dirty="0">
              <a:solidFill>
                <a:srgbClr val="199988"/>
              </a:solidFill>
              <a:latin typeface="Lato"/>
              <a:ea typeface="Lato"/>
              <a:cs typeface="Lato"/>
              <a:sym typeface="Lato"/>
            </a:endParaRPr>
          </a:p>
        </p:txBody>
      </p:sp>
      <p:sp>
        <p:nvSpPr>
          <p:cNvPr id="13" name="Google Shape;107;p15">
            <a:extLst>
              <a:ext uri="{FF2B5EF4-FFF2-40B4-BE49-F238E27FC236}">
                <a16:creationId xmlns:a16="http://schemas.microsoft.com/office/drawing/2014/main" id="{9894E8B4-79D3-AD7C-F921-2FE01B09A9C2}"/>
              </a:ext>
            </a:extLst>
          </p:cNvPr>
          <p:cNvSpPr txBox="1"/>
          <p:nvPr/>
        </p:nvSpPr>
        <p:spPr>
          <a:xfrm>
            <a:off x="1597453" y="3210704"/>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demand for incoming </a:t>
            </a:r>
            <a:r>
              <a:rPr lang="it-IT" sz="1200" dirty="0" err="1">
                <a:solidFill>
                  <a:srgbClr val="199988"/>
                </a:solidFill>
                <a:latin typeface="Times New Roman"/>
                <a:ea typeface="Lato"/>
                <a:cs typeface="Times New Roman"/>
                <a:sym typeface="Times New Roman"/>
              </a:rPr>
              <a:t>vehicles</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at</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origin</a:t>
            </a:r>
            <a:r>
              <a:rPr lang="it-IT" sz="1200" dirty="0">
                <a:solidFill>
                  <a:srgbClr val="199988"/>
                </a:solidFill>
                <a:latin typeface="Times New Roman"/>
                <a:ea typeface="Lato"/>
                <a:cs typeface="Times New Roman"/>
                <a:sym typeface="Times New Roman"/>
              </a:rPr>
              <a:t> </a:t>
            </a:r>
            <a:endParaRPr sz="1200" dirty="0">
              <a:solidFill>
                <a:srgbClr val="199988"/>
              </a:solidFill>
              <a:latin typeface="Lato"/>
              <a:ea typeface="Lato"/>
              <a:cs typeface="Lato"/>
              <a:sym typeface="Lato"/>
            </a:endParaRPr>
          </a:p>
        </p:txBody>
      </p:sp>
      <p:sp>
        <p:nvSpPr>
          <p:cNvPr id="14" name="Google Shape;107;p15">
            <a:extLst>
              <a:ext uri="{FF2B5EF4-FFF2-40B4-BE49-F238E27FC236}">
                <a16:creationId xmlns:a16="http://schemas.microsoft.com/office/drawing/2014/main" id="{5B5BDC65-A672-F7C4-C6E0-AE8157745BB6}"/>
              </a:ext>
            </a:extLst>
          </p:cNvPr>
          <p:cNvSpPr txBox="1"/>
          <p:nvPr/>
        </p:nvSpPr>
        <p:spPr>
          <a:xfrm>
            <a:off x="1334893" y="4436774"/>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network </a:t>
            </a:r>
            <a:r>
              <a:rPr lang="it-IT" sz="1200" dirty="0" err="1">
                <a:solidFill>
                  <a:srgbClr val="199988"/>
                </a:solidFill>
                <a:latin typeface="Times New Roman"/>
                <a:ea typeface="Lato"/>
                <a:cs typeface="Times New Roman"/>
                <a:sym typeface="Times New Roman"/>
              </a:rPr>
              <a:t>cleared</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at</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destination</a:t>
            </a:r>
            <a:endParaRPr sz="1200" dirty="0">
              <a:solidFill>
                <a:srgbClr val="199988"/>
              </a:solidFill>
              <a:latin typeface="Lato"/>
              <a:ea typeface="Lato"/>
              <a:cs typeface="Lato"/>
              <a:sym typeface="Lato"/>
            </a:endParaRPr>
          </a:p>
        </p:txBody>
      </p:sp>
      <p:sp>
        <p:nvSpPr>
          <p:cNvPr id="15" name="Google Shape;107;p15">
            <a:extLst>
              <a:ext uri="{FF2B5EF4-FFF2-40B4-BE49-F238E27FC236}">
                <a16:creationId xmlns:a16="http://schemas.microsoft.com/office/drawing/2014/main" id="{C51EC015-A288-2EFD-21E2-15FF0172216B}"/>
              </a:ext>
            </a:extLst>
          </p:cNvPr>
          <p:cNvSpPr txBox="1"/>
          <p:nvPr/>
        </p:nvSpPr>
        <p:spPr>
          <a:xfrm>
            <a:off x="2268698" y="3729970"/>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flow </a:t>
            </a:r>
            <a:r>
              <a:rPr lang="it-IT" sz="1200" dirty="0" err="1">
                <a:solidFill>
                  <a:srgbClr val="199988"/>
                </a:solidFill>
                <a:latin typeface="Times New Roman"/>
                <a:ea typeface="Lato"/>
                <a:cs typeface="Times New Roman"/>
                <a:sym typeface="Times New Roman"/>
              </a:rPr>
              <a:t>conservation</a:t>
            </a:r>
            <a:endParaRPr sz="1200" dirty="0">
              <a:solidFill>
                <a:srgbClr val="199988"/>
              </a:solidFill>
              <a:latin typeface="Lato"/>
              <a:ea typeface="Lato"/>
              <a:cs typeface="Lato"/>
              <a:sym typeface="Lato"/>
            </a:endParaRPr>
          </a:p>
        </p:txBody>
      </p:sp>
      <p:sp>
        <p:nvSpPr>
          <p:cNvPr id="17" name="Google Shape;107;p15">
            <a:extLst>
              <a:ext uri="{FF2B5EF4-FFF2-40B4-BE49-F238E27FC236}">
                <a16:creationId xmlns:a16="http://schemas.microsoft.com/office/drawing/2014/main" id="{701BBF47-E49C-8B22-2DEA-4E83E6DD1341}"/>
              </a:ext>
            </a:extLst>
          </p:cNvPr>
          <p:cNvSpPr txBox="1"/>
          <p:nvPr/>
        </p:nvSpPr>
        <p:spPr>
          <a:xfrm>
            <a:off x="1811738" y="3251865"/>
            <a:ext cx="34266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6500" dirty="0">
                <a:solidFill>
                  <a:srgbClr val="199988"/>
                </a:solidFill>
                <a:latin typeface="Times New Roman"/>
                <a:ea typeface="Lato"/>
                <a:cs typeface="Times New Roman"/>
                <a:sym typeface="Times New Roman"/>
              </a:rPr>
              <a:t>}</a:t>
            </a:r>
            <a:endParaRPr sz="6500" dirty="0">
              <a:solidFill>
                <a:srgbClr val="199988"/>
              </a:solidFill>
              <a:latin typeface="Lato"/>
              <a:ea typeface="Lato"/>
              <a:cs typeface="Lato"/>
              <a:sym typeface="Lato"/>
            </a:endParaRPr>
          </a:p>
        </p:txBody>
      </p:sp>
    </p:spTree>
    <p:extLst>
      <p:ext uri="{BB962C8B-B14F-4D97-AF65-F5344CB8AC3E}">
        <p14:creationId xmlns:p14="http://schemas.microsoft.com/office/powerpoint/2010/main" val="3854572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7682F9F-5973-304B-9C86-7921C1A6F0F6}"/>
            </a:ext>
          </a:extLst>
        </p:cNvPr>
        <p:cNvGrpSpPr/>
        <p:nvPr/>
      </p:nvGrpSpPr>
      <p:grpSpPr>
        <a:xfrm>
          <a:off x="0" y="0"/>
          <a:ext cx="0" cy="0"/>
          <a:chOff x="0" y="0"/>
          <a:chExt cx="0" cy="0"/>
        </a:xfrm>
      </p:grpSpPr>
      <p:pic>
        <p:nvPicPr>
          <p:cNvPr id="12" name="Immagine 11" descr="Immagine che contiene testo, ricevuta, Carattere, algebra&#10;&#10;Il contenuto generato dall'IA potrebbe non essere corretto.">
            <a:extLst>
              <a:ext uri="{FF2B5EF4-FFF2-40B4-BE49-F238E27FC236}">
                <a16:creationId xmlns:a16="http://schemas.microsoft.com/office/drawing/2014/main" id="{0125F4C9-B051-F8BE-B94C-AF141E177A5A}"/>
              </a:ext>
            </a:extLst>
          </p:cNvPr>
          <p:cNvPicPr>
            <a:picLocks noChangeAspect="1"/>
          </p:cNvPicPr>
          <p:nvPr/>
        </p:nvPicPr>
        <p:blipFill>
          <a:blip r:embed="rId3"/>
          <a:stretch>
            <a:fillRect/>
          </a:stretch>
        </p:blipFill>
        <p:spPr>
          <a:xfrm>
            <a:off x="451175" y="1384962"/>
            <a:ext cx="8398380" cy="3485976"/>
          </a:xfrm>
          <a:prstGeom prst="rect">
            <a:avLst/>
          </a:prstGeom>
        </p:spPr>
      </p:pic>
      <p:sp>
        <p:nvSpPr>
          <p:cNvPr id="103" name="Google Shape;103;p15">
            <a:extLst>
              <a:ext uri="{FF2B5EF4-FFF2-40B4-BE49-F238E27FC236}">
                <a16:creationId xmlns:a16="http://schemas.microsoft.com/office/drawing/2014/main" id="{8363327D-08B7-D017-D6D4-DC6084D0C0C2}"/>
              </a:ext>
            </a:extLst>
          </p:cNvPr>
          <p:cNvSpPr/>
          <p:nvPr/>
        </p:nvSpPr>
        <p:spPr>
          <a:xfrm>
            <a:off x="2459507" y="2710770"/>
            <a:ext cx="222147" cy="275999"/>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2;p16">
            <a:extLst>
              <a:ext uri="{FF2B5EF4-FFF2-40B4-BE49-F238E27FC236}">
                <a16:creationId xmlns:a16="http://schemas.microsoft.com/office/drawing/2014/main" id="{61EADC5F-5CDD-F8FF-D201-9355EBEFC911}"/>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Constraints</a:t>
            </a:r>
            <a:endParaRPr sz="1900" dirty="0">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6" name="Google Shape;107;p15">
                <a:extLst>
                  <a:ext uri="{FF2B5EF4-FFF2-40B4-BE49-F238E27FC236}">
                    <a16:creationId xmlns:a16="http://schemas.microsoft.com/office/drawing/2014/main" id="{00A7B5B4-3AE3-8496-DFAB-F147719BC4C9}"/>
                  </a:ext>
                </a:extLst>
              </p:cNvPr>
              <p:cNvSpPr txBox="1"/>
              <p:nvPr/>
            </p:nvSpPr>
            <p:spPr>
              <a:xfrm>
                <a:off x="2468299" y="1975512"/>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Times New Roman"/>
                    <a:cs typeface="Times New Roman"/>
                    <a:sym typeface="Times New Roman"/>
                  </a:rPr>
                  <a:t>incoming flow ≤ </a:t>
                </a:r>
                <a:r>
                  <a:rPr lang="it-IT" sz="1200" dirty="0" err="1">
                    <a:solidFill>
                      <a:srgbClr val="199988"/>
                    </a:solidFill>
                    <a:latin typeface="Times New Roman"/>
                    <a:ea typeface="Times New Roman"/>
                    <a:cs typeface="Times New Roman"/>
                    <a:sym typeface="Times New Roman"/>
                  </a:rPr>
                  <a:t>vehicles</a:t>
                </a:r>
                <a:r>
                  <a:rPr lang="it-IT" sz="1200" dirty="0">
                    <a:solidFill>
                      <a:srgbClr val="199988"/>
                    </a:solidFill>
                    <a:latin typeface="Times New Roman"/>
                    <a:ea typeface="Times New Roman"/>
                    <a:cs typeface="Times New Roman"/>
                    <a:sym typeface="Times New Roman"/>
                  </a:rPr>
                  <a:t> on </a:t>
                </a:r>
                <a14:m>
                  <m:oMath xmlns:m="http://schemas.openxmlformats.org/officeDocument/2006/math">
                    <m:r>
                      <a:rPr lang="it-IT" sz="1200" i="1" dirty="0" smtClean="0">
                        <a:solidFill>
                          <a:srgbClr val="199988"/>
                        </a:solidFill>
                        <a:latin typeface="Cambria Math" panose="02040503050406030204" pitchFamily="18" charset="0"/>
                        <a:ea typeface="Times New Roman"/>
                        <a:cs typeface="Times New Roman"/>
                        <a:sym typeface="Times New Roman"/>
                      </a:rPr>
                      <m:t>𝑎</m:t>
                    </m:r>
                  </m:oMath>
                </a14:m>
                <a:endParaRPr sz="1200" dirty="0">
                  <a:solidFill>
                    <a:srgbClr val="199988"/>
                  </a:solidFill>
                  <a:latin typeface="Lato"/>
                  <a:ea typeface="Lato"/>
                  <a:cs typeface="Lato"/>
                  <a:sym typeface="Lato"/>
                </a:endParaRPr>
              </a:p>
            </p:txBody>
          </p:sp>
        </mc:Choice>
        <mc:Fallback>
          <p:sp>
            <p:nvSpPr>
              <p:cNvPr id="6" name="Google Shape;107;p15">
                <a:extLst>
                  <a:ext uri="{FF2B5EF4-FFF2-40B4-BE49-F238E27FC236}">
                    <a16:creationId xmlns:a16="http://schemas.microsoft.com/office/drawing/2014/main" id="{00A7B5B4-3AE3-8496-DFAB-F147719BC4C9}"/>
                  </a:ext>
                </a:extLst>
              </p:cNvPr>
              <p:cNvSpPr txBox="1">
                <a:spLocks noRot="1" noChangeAspect="1" noMove="1" noResize="1" noEditPoints="1" noAdjustHandles="1" noChangeArrowheads="1" noChangeShapeType="1" noTextEdit="1"/>
              </p:cNvSpPr>
              <p:nvPr/>
            </p:nvSpPr>
            <p:spPr>
              <a:xfrm>
                <a:off x="2468299" y="1975512"/>
                <a:ext cx="2860500" cy="369302"/>
              </a:xfrm>
              <a:prstGeom prst="rect">
                <a:avLst/>
              </a:prstGeom>
              <a:blipFill>
                <a:blip r:embed="rId4"/>
                <a:stretch>
                  <a:fillRect/>
                </a:stretch>
              </a:blipFill>
              <a:ln>
                <a:noFill/>
              </a:ln>
            </p:spPr>
            <p:txBody>
              <a:bodyPr/>
              <a:lstStyle/>
              <a:p>
                <a:r>
                  <a:rPr lang="it-IT">
                    <a:noFill/>
                  </a:rPr>
                  <a:t> </a:t>
                </a:r>
              </a:p>
            </p:txBody>
          </p:sp>
        </mc:Fallback>
      </mc:AlternateContent>
      <p:sp>
        <p:nvSpPr>
          <p:cNvPr id="7" name="Google Shape;107;p15">
            <a:extLst>
              <a:ext uri="{FF2B5EF4-FFF2-40B4-BE49-F238E27FC236}">
                <a16:creationId xmlns:a16="http://schemas.microsoft.com/office/drawing/2014/main" id="{EC48FE37-53CF-0F9B-CC4C-06C63BDA1179}"/>
              </a:ext>
            </a:extLst>
          </p:cNvPr>
          <p:cNvSpPr txBox="1"/>
          <p:nvPr/>
        </p:nvSpPr>
        <p:spPr>
          <a:xfrm>
            <a:off x="2622478" y="1418656"/>
            <a:ext cx="2385445"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vehicles</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conservation</a:t>
            </a:r>
            <a:endParaRPr sz="1200" dirty="0">
              <a:solidFill>
                <a:srgbClr val="199988"/>
              </a:solidFill>
              <a:latin typeface="Lato"/>
              <a:ea typeface="Lato"/>
              <a:cs typeface="Lato"/>
              <a:sym typeface="Lato"/>
            </a:endParaRPr>
          </a:p>
        </p:txBody>
      </p:sp>
      <p:cxnSp>
        <p:nvCxnSpPr>
          <p:cNvPr id="104" name="Google Shape;104;p15">
            <a:extLst>
              <a:ext uri="{FF2B5EF4-FFF2-40B4-BE49-F238E27FC236}">
                <a16:creationId xmlns:a16="http://schemas.microsoft.com/office/drawing/2014/main" id="{A3C65250-17D1-CA6D-E307-CF48B1EDE6E0}"/>
              </a:ext>
            </a:extLst>
          </p:cNvPr>
          <p:cNvCxnSpPr>
            <a:cxnSpLocks/>
          </p:cNvCxnSpPr>
          <p:nvPr/>
        </p:nvCxnSpPr>
        <p:spPr>
          <a:xfrm flipV="1">
            <a:off x="2681654" y="2260942"/>
            <a:ext cx="2294804" cy="553709"/>
          </a:xfrm>
          <a:prstGeom prst="straightConnector1">
            <a:avLst/>
          </a:prstGeom>
          <a:noFill/>
          <a:ln w="9525" cap="flat" cmpd="sng">
            <a:solidFill>
              <a:schemeClr val="accent3"/>
            </a:solidFill>
            <a:prstDash val="solid"/>
            <a:round/>
            <a:headEnd type="none" w="med" len="med"/>
            <a:tailEnd type="triangle" w="med" len="med"/>
          </a:ln>
        </p:spPr>
      </p:cxnSp>
      <p:sp>
        <p:nvSpPr>
          <p:cNvPr id="102" name="Google Shape;102;p15">
            <a:extLst>
              <a:ext uri="{FF2B5EF4-FFF2-40B4-BE49-F238E27FC236}">
                <a16:creationId xmlns:a16="http://schemas.microsoft.com/office/drawing/2014/main" id="{B246BF52-342D-FA71-B178-363A1897250D}"/>
              </a:ext>
            </a:extLst>
          </p:cNvPr>
          <p:cNvSpPr txBox="1"/>
          <p:nvPr/>
        </p:nvSpPr>
        <p:spPr>
          <a:xfrm>
            <a:off x="4976458" y="2098786"/>
            <a:ext cx="2860500" cy="584745"/>
          </a:xfrm>
          <a:prstGeom prst="rect">
            <a:avLst/>
          </a:prstGeom>
          <a:solidFill>
            <a:schemeClr val="bg1"/>
          </a:solidFill>
          <a:ln>
            <a:solidFill>
              <a:srgbClr val="E95502"/>
            </a:solidFill>
          </a:ln>
        </p:spPr>
        <p:txBody>
          <a:bodyPr spcFirstLastPara="1" wrap="square" lIns="91425" tIns="91425" rIns="91425" bIns="91425" anchor="t" anchorCtr="0">
            <a:spAutoFit/>
          </a:bodyPr>
          <a:lstStyle/>
          <a:p>
            <a:pPr marL="0" lvl="0" indent="0" algn="l" rtl="0">
              <a:spcBef>
                <a:spcPts val="0"/>
              </a:spcBef>
              <a:spcAft>
                <a:spcPts val="0"/>
              </a:spcAft>
              <a:buNone/>
            </a:pPr>
            <a:r>
              <a:rPr lang="it-IT" sz="1300" b="1" dirty="0">
                <a:latin typeface="Times New Roman"/>
                <a:ea typeface="Times New Roman"/>
                <a:cs typeface="Times New Roman"/>
                <a:sym typeface="Times New Roman"/>
              </a:rPr>
              <a:t>Extra </a:t>
            </a:r>
            <a:r>
              <a:rPr lang="it-IT" sz="1300" b="1" dirty="0" err="1">
                <a:latin typeface="Times New Roman"/>
                <a:ea typeface="Times New Roman"/>
                <a:cs typeface="Times New Roman"/>
                <a:sym typeface="Times New Roman"/>
              </a:rPr>
              <a:t>constraints</a:t>
            </a:r>
            <a:r>
              <a:rPr lang="it-IT" sz="1300" dirty="0">
                <a:latin typeface="Times New Roman"/>
                <a:ea typeface="Times New Roman"/>
                <a:cs typeface="Times New Roman"/>
                <a:sym typeface="Times New Roman"/>
              </a:rPr>
              <a:t>:</a:t>
            </a:r>
          </a:p>
          <a:p>
            <a:pPr marL="0" lvl="0" indent="0" algn="l" rtl="0">
              <a:spcBef>
                <a:spcPts val="0"/>
              </a:spcBef>
              <a:spcAft>
                <a:spcPts val="0"/>
              </a:spcAft>
              <a:buNone/>
            </a:pPr>
            <a:r>
              <a:rPr lang="it-IT" sz="1300" dirty="0">
                <a:latin typeface="Times New Roman"/>
                <a:ea typeface="Times New Roman"/>
                <a:cs typeface="Times New Roman"/>
                <a:sym typeface="Times New Roman"/>
              </a:rPr>
              <a:t>SCRIVILE QUANDO LE AVRAI</a:t>
            </a:r>
          </a:p>
        </p:txBody>
      </p:sp>
      <p:sp>
        <p:nvSpPr>
          <p:cNvPr id="9" name="Google Shape;107;p15">
            <a:extLst>
              <a:ext uri="{FF2B5EF4-FFF2-40B4-BE49-F238E27FC236}">
                <a16:creationId xmlns:a16="http://schemas.microsoft.com/office/drawing/2014/main" id="{BC91579B-051C-248A-2C66-0A64360BACB8}"/>
              </a:ext>
            </a:extLst>
          </p:cNvPr>
          <p:cNvSpPr txBox="1"/>
          <p:nvPr/>
        </p:nvSpPr>
        <p:spPr>
          <a:xfrm>
            <a:off x="2765143" y="2651305"/>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capacity</a:t>
            </a:r>
            <a:r>
              <a:rPr lang="it-IT" sz="1200" dirty="0">
                <a:solidFill>
                  <a:srgbClr val="199988"/>
                </a:solidFill>
                <a:latin typeface="Times New Roman"/>
                <a:ea typeface="Lato"/>
                <a:cs typeface="Times New Roman"/>
                <a:sym typeface="Times New Roman"/>
              </a:rPr>
              <a:t> per class</a:t>
            </a:r>
            <a:endParaRPr sz="1200" dirty="0">
              <a:solidFill>
                <a:srgbClr val="199988"/>
              </a:solidFill>
              <a:latin typeface="Lato"/>
              <a:ea typeface="Lato"/>
              <a:cs typeface="Lato"/>
              <a:sym typeface="Lato"/>
            </a:endParaRPr>
          </a:p>
        </p:txBody>
      </p:sp>
      <p:sp>
        <p:nvSpPr>
          <p:cNvPr id="13" name="Google Shape;107;p15">
            <a:extLst>
              <a:ext uri="{FF2B5EF4-FFF2-40B4-BE49-F238E27FC236}">
                <a16:creationId xmlns:a16="http://schemas.microsoft.com/office/drawing/2014/main" id="{FFF5E293-596B-9795-FAFD-15FFF2373ED0}"/>
              </a:ext>
            </a:extLst>
          </p:cNvPr>
          <p:cNvSpPr txBox="1"/>
          <p:nvPr/>
        </p:nvSpPr>
        <p:spPr>
          <a:xfrm>
            <a:off x="1597453" y="3210704"/>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demand for incoming </a:t>
            </a:r>
            <a:r>
              <a:rPr lang="it-IT" sz="1200" dirty="0" err="1">
                <a:solidFill>
                  <a:srgbClr val="199988"/>
                </a:solidFill>
                <a:latin typeface="Times New Roman"/>
                <a:ea typeface="Lato"/>
                <a:cs typeface="Times New Roman"/>
                <a:sym typeface="Times New Roman"/>
              </a:rPr>
              <a:t>vehicles</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at</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origin</a:t>
            </a:r>
            <a:r>
              <a:rPr lang="it-IT" sz="1200" dirty="0">
                <a:solidFill>
                  <a:srgbClr val="199988"/>
                </a:solidFill>
                <a:latin typeface="Times New Roman"/>
                <a:ea typeface="Lato"/>
                <a:cs typeface="Times New Roman"/>
                <a:sym typeface="Times New Roman"/>
              </a:rPr>
              <a:t> </a:t>
            </a:r>
            <a:endParaRPr sz="1200" dirty="0">
              <a:solidFill>
                <a:srgbClr val="199988"/>
              </a:solidFill>
              <a:latin typeface="Lato"/>
              <a:ea typeface="Lato"/>
              <a:cs typeface="Lato"/>
              <a:sym typeface="Lato"/>
            </a:endParaRPr>
          </a:p>
        </p:txBody>
      </p:sp>
      <p:sp>
        <p:nvSpPr>
          <p:cNvPr id="14" name="Google Shape;107;p15">
            <a:extLst>
              <a:ext uri="{FF2B5EF4-FFF2-40B4-BE49-F238E27FC236}">
                <a16:creationId xmlns:a16="http://schemas.microsoft.com/office/drawing/2014/main" id="{A286C609-E433-EC88-FD60-16164CE16A05}"/>
              </a:ext>
            </a:extLst>
          </p:cNvPr>
          <p:cNvSpPr txBox="1"/>
          <p:nvPr/>
        </p:nvSpPr>
        <p:spPr>
          <a:xfrm>
            <a:off x="1334893" y="4436774"/>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network </a:t>
            </a:r>
            <a:r>
              <a:rPr lang="it-IT" sz="1200" dirty="0" err="1">
                <a:solidFill>
                  <a:srgbClr val="199988"/>
                </a:solidFill>
                <a:latin typeface="Times New Roman"/>
                <a:ea typeface="Lato"/>
                <a:cs typeface="Times New Roman"/>
                <a:sym typeface="Times New Roman"/>
              </a:rPr>
              <a:t>cleared</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at</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destination</a:t>
            </a:r>
            <a:endParaRPr sz="1200" dirty="0">
              <a:solidFill>
                <a:srgbClr val="199988"/>
              </a:solidFill>
              <a:latin typeface="Lato"/>
              <a:ea typeface="Lato"/>
              <a:cs typeface="Lato"/>
              <a:sym typeface="Lato"/>
            </a:endParaRPr>
          </a:p>
        </p:txBody>
      </p:sp>
      <p:sp>
        <p:nvSpPr>
          <p:cNvPr id="15" name="Google Shape;107;p15">
            <a:extLst>
              <a:ext uri="{FF2B5EF4-FFF2-40B4-BE49-F238E27FC236}">
                <a16:creationId xmlns:a16="http://schemas.microsoft.com/office/drawing/2014/main" id="{AB2E8DBF-9024-26F7-77F4-FA73651A489A}"/>
              </a:ext>
            </a:extLst>
          </p:cNvPr>
          <p:cNvSpPr txBox="1"/>
          <p:nvPr/>
        </p:nvSpPr>
        <p:spPr>
          <a:xfrm>
            <a:off x="2268698" y="3729970"/>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flow </a:t>
            </a:r>
            <a:r>
              <a:rPr lang="it-IT" sz="1200" dirty="0" err="1">
                <a:solidFill>
                  <a:srgbClr val="199988"/>
                </a:solidFill>
                <a:latin typeface="Times New Roman"/>
                <a:ea typeface="Lato"/>
                <a:cs typeface="Times New Roman"/>
                <a:sym typeface="Times New Roman"/>
              </a:rPr>
              <a:t>conservation</a:t>
            </a:r>
            <a:endParaRPr sz="1200" dirty="0">
              <a:solidFill>
                <a:srgbClr val="199988"/>
              </a:solidFill>
              <a:latin typeface="Lato"/>
              <a:ea typeface="Lato"/>
              <a:cs typeface="Lato"/>
              <a:sym typeface="Lato"/>
            </a:endParaRPr>
          </a:p>
        </p:txBody>
      </p:sp>
      <p:sp>
        <p:nvSpPr>
          <p:cNvPr id="17" name="Google Shape;107;p15">
            <a:extLst>
              <a:ext uri="{FF2B5EF4-FFF2-40B4-BE49-F238E27FC236}">
                <a16:creationId xmlns:a16="http://schemas.microsoft.com/office/drawing/2014/main" id="{2AD53661-BD60-691D-40E3-30212FFA8924}"/>
              </a:ext>
            </a:extLst>
          </p:cNvPr>
          <p:cNvSpPr txBox="1"/>
          <p:nvPr/>
        </p:nvSpPr>
        <p:spPr>
          <a:xfrm>
            <a:off x="1811738" y="3251865"/>
            <a:ext cx="34266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6500" dirty="0">
                <a:solidFill>
                  <a:srgbClr val="199988"/>
                </a:solidFill>
                <a:latin typeface="Times New Roman"/>
                <a:ea typeface="Lato"/>
                <a:cs typeface="Times New Roman"/>
                <a:sym typeface="Times New Roman"/>
              </a:rPr>
              <a:t>}</a:t>
            </a:r>
            <a:endParaRPr sz="6500" dirty="0">
              <a:solidFill>
                <a:srgbClr val="199988"/>
              </a:solidFill>
              <a:latin typeface="Lato"/>
              <a:ea typeface="Lato"/>
              <a:cs typeface="Lato"/>
              <a:sym typeface="Lato"/>
            </a:endParaRPr>
          </a:p>
        </p:txBody>
      </p:sp>
    </p:spTree>
    <p:extLst>
      <p:ext uri="{BB962C8B-B14F-4D97-AF65-F5344CB8AC3E}">
        <p14:creationId xmlns:p14="http://schemas.microsoft.com/office/powerpoint/2010/main" val="191820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5D759839-2F01-C23A-AF01-2249A33F2FCF}"/>
            </a:ext>
          </a:extLst>
        </p:cNvPr>
        <p:cNvGrpSpPr/>
        <p:nvPr/>
      </p:nvGrpSpPr>
      <p:grpSpPr>
        <a:xfrm>
          <a:off x="0" y="0"/>
          <a:ext cx="0" cy="0"/>
          <a:chOff x="0" y="0"/>
          <a:chExt cx="0" cy="0"/>
        </a:xfrm>
      </p:grpSpPr>
      <p:pic>
        <p:nvPicPr>
          <p:cNvPr id="4" name="Immagine 3" descr="Immagine che contiene testo, ricevuta, calligrafia, Carattere&#10;&#10;Il contenuto generato dall'IA potrebbe non essere corretto.">
            <a:extLst>
              <a:ext uri="{FF2B5EF4-FFF2-40B4-BE49-F238E27FC236}">
                <a16:creationId xmlns:a16="http://schemas.microsoft.com/office/drawing/2014/main" id="{CA7691A0-81FB-775B-ACDF-81637453D78A}"/>
              </a:ext>
            </a:extLst>
          </p:cNvPr>
          <p:cNvPicPr>
            <a:picLocks noChangeAspect="1"/>
          </p:cNvPicPr>
          <p:nvPr/>
        </p:nvPicPr>
        <p:blipFill>
          <a:blip r:embed="rId3"/>
          <a:stretch>
            <a:fillRect/>
          </a:stretch>
        </p:blipFill>
        <p:spPr>
          <a:xfrm>
            <a:off x="385867" y="1418656"/>
            <a:ext cx="8372266" cy="3237174"/>
          </a:xfrm>
          <a:prstGeom prst="rect">
            <a:avLst/>
          </a:prstGeom>
        </p:spPr>
      </p:pic>
      <p:sp>
        <p:nvSpPr>
          <p:cNvPr id="2" name="Google Shape;112;p16">
            <a:extLst>
              <a:ext uri="{FF2B5EF4-FFF2-40B4-BE49-F238E27FC236}">
                <a16:creationId xmlns:a16="http://schemas.microsoft.com/office/drawing/2014/main" id="{0DB34155-DB77-9819-9200-2BAABB3A742A}"/>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Constraints</a:t>
            </a:r>
            <a:endParaRPr sz="1900" dirty="0">
              <a:latin typeface="Times New Roman"/>
              <a:ea typeface="Times New Roman"/>
              <a:cs typeface="Times New Roman"/>
              <a:sym typeface="Times New Roman"/>
            </a:endParaRPr>
          </a:p>
        </p:txBody>
      </p:sp>
      <p:sp>
        <p:nvSpPr>
          <p:cNvPr id="6" name="Google Shape;107;p15">
            <a:extLst>
              <a:ext uri="{FF2B5EF4-FFF2-40B4-BE49-F238E27FC236}">
                <a16:creationId xmlns:a16="http://schemas.microsoft.com/office/drawing/2014/main" id="{267FE9C5-7156-58E1-0864-2F64883B873C}"/>
              </a:ext>
            </a:extLst>
          </p:cNvPr>
          <p:cNvSpPr txBox="1"/>
          <p:nvPr/>
        </p:nvSpPr>
        <p:spPr>
          <a:xfrm>
            <a:off x="4802713" y="2122893"/>
            <a:ext cx="65297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supply</a:t>
            </a:r>
            <a:endParaRPr sz="1200" dirty="0">
              <a:solidFill>
                <a:srgbClr val="199988"/>
              </a:solidFill>
              <a:latin typeface="Lato"/>
              <a:ea typeface="Lato"/>
              <a:cs typeface="Lato"/>
              <a:sym typeface="Lato"/>
            </a:endParaRPr>
          </a:p>
        </p:txBody>
      </p:sp>
      <p:sp>
        <p:nvSpPr>
          <p:cNvPr id="7" name="Google Shape;107;p15">
            <a:extLst>
              <a:ext uri="{FF2B5EF4-FFF2-40B4-BE49-F238E27FC236}">
                <a16:creationId xmlns:a16="http://schemas.microsoft.com/office/drawing/2014/main" id="{57223E61-54E9-5007-034F-8E6F27978ECD}"/>
              </a:ext>
            </a:extLst>
          </p:cNvPr>
          <p:cNvSpPr txBox="1"/>
          <p:nvPr/>
        </p:nvSpPr>
        <p:spPr>
          <a:xfrm>
            <a:off x="2506225" y="1466312"/>
            <a:ext cx="2622973"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different</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route</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choices</a:t>
            </a:r>
            <a:endParaRPr sz="1200" dirty="0">
              <a:solidFill>
                <a:srgbClr val="199988"/>
              </a:solidFill>
              <a:latin typeface="Lato"/>
              <a:ea typeface="Lato"/>
              <a:cs typeface="Lato"/>
              <a:sym typeface="Lato"/>
            </a:endParaRPr>
          </a:p>
        </p:txBody>
      </p:sp>
      <p:sp>
        <p:nvSpPr>
          <p:cNvPr id="15" name="Google Shape;107;p15">
            <a:extLst>
              <a:ext uri="{FF2B5EF4-FFF2-40B4-BE49-F238E27FC236}">
                <a16:creationId xmlns:a16="http://schemas.microsoft.com/office/drawing/2014/main" id="{A21BF055-76C4-67B8-EF72-48F2DC2A7419}"/>
              </a:ext>
            </a:extLst>
          </p:cNvPr>
          <p:cNvSpPr txBox="1"/>
          <p:nvPr/>
        </p:nvSpPr>
        <p:spPr>
          <a:xfrm>
            <a:off x="2268698" y="3729970"/>
            <a:ext cx="2860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err="1">
                <a:solidFill>
                  <a:srgbClr val="199988"/>
                </a:solidFill>
                <a:latin typeface="Times New Roman"/>
                <a:ea typeface="Lato"/>
                <a:cs typeface="Times New Roman"/>
                <a:sym typeface="Times New Roman"/>
              </a:rPr>
              <a:t>true</a:t>
            </a:r>
            <a:r>
              <a:rPr lang="it-IT" sz="1200" dirty="0">
                <a:solidFill>
                  <a:srgbClr val="199988"/>
                </a:solidFill>
                <a:latin typeface="Times New Roman"/>
                <a:ea typeface="Lato"/>
                <a:cs typeface="Times New Roman"/>
                <a:sym typeface="Times New Roman"/>
              </a:rPr>
              <a:t> </a:t>
            </a:r>
            <a:r>
              <a:rPr lang="it-IT" sz="1200" dirty="0" err="1">
                <a:solidFill>
                  <a:srgbClr val="199988"/>
                </a:solidFill>
                <a:latin typeface="Times New Roman"/>
                <a:ea typeface="Lato"/>
                <a:cs typeface="Times New Roman"/>
                <a:sym typeface="Times New Roman"/>
              </a:rPr>
              <a:t>capacity</a:t>
            </a:r>
            <a:endParaRPr sz="1200" dirty="0">
              <a:solidFill>
                <a:srgbClr val="199988"/>
              </a:solidFill>
              <a:latin typeface="Lato"/>
              <a:ea typeface="Lato"/>
              <a:cs typeface="Lato"/>
              <a:sym typeface="Lato"/>
            </a:endParaRPr>
          </a:p>
        </p:txBody>
      </p:sp>
      <p:sp>
        <p:nvSpPr>
          <p:cNvPr id="17" name="Google Shape;107;p15">
            <a:extLst>
              <a:ext uri="{FF2B5EF4-FFF2-40B4-BE49-F238E27FC236}">
                <a16:creationId xmlns:a16="http://schemas.microsoft.com/office/drawing/2014/main" id="{2C3F36EA-D742-AC4C-EA43-E1468C01A547}"/>
              </a:ext>
            </a:extLst>
          </p:cNvPr>
          <p:cNvSpPr txBox="1"/>
          <p:nvPr/>
        </p:nvSpPr>
        <p:spPr>
          <a:xfrm>
            <a:off x="1811738" y="3251865"/>
            <a:ext cx="34266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6500" dirty="0">
                <a:solidFill>
                  <a:srgbClr val="199988"/>
                </a:solidFill>
                <a:latin typeface="Times New Roman"/>
                <a:ea typeface="Lato"/>
                <a:cs typeface="Times New Roman"/>
                <a:sym typeface="Times New Roman"/>
              </a:rPr>
              <a:t>}</a:t>
            </a:r>
            <a:endParaRPr sz="6500" dirty="0">
              <a:solidFill>
                <a:srgbClr val="199988"/>
              </a:solidFill>
              <a:latin typeface="Lato"/>
              <a:ea typeface="Lato"/>
              <a:cs typeface="Lato"/>
              <a:sym typeface="Lato"/>
            </a:endParaRPr>
          </a:p>
        </p:txBody>
      </p:sp>
      <p:sp>
        <p:nvSpPr>
          <p:cNvPr id="5" name="Google Shape;107;p15">
            <a:extLst>
              <a:ext uri="{FF2B5EF4-FFF2-40B4-BE49-F238E27FC236}">
                <a16:creationId xmlns:a16="http://schemas.microsoft.com/office/drawing/2014/main" id="{2FF7C86B-7048-E659-139A-F92DF9EB6FDE}"/>
              </a:ext>
            </a:extLst>
          </p:cNvPr>
          <p:cNvSpPr txBox="1"/>
          <p:nvPr/>
        </p:nvSpPr>
        <p:spPr>
          <a:xfrm>
            <a:off x="4352431" y="2928318"/>
            <a:ext cx="90056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1200" dirty="0">
                <a:solidFill>
                  <a:srgbClr val="199988"/>
                </a:solidFill>
                <a:latin typeface="Times New Roman"/>
                <a:ea typeface="Lato"/>
                <a:cs typeface="Times New Roman"/>
                <a:sym typeface="Times New Roman"/>
              </a:rPr>
              <a:t>demand</a:t>
            </a:r>
            <a:endParaRPr sz="1200" dirty="0">
              <a:solidFill>
                <a:srgbClr val="199988"/>
              </a:solidFill>
              <a:latin typeface="Lato"/>
              <a:ea typeface="Lato"/>
              <a:cs typeface="Lato"/>
              <a:sym typeface="Lato"/>
            </a:endParaRPr>
          </a:p>
        </p:txBody>
      </p:sp>
    </p:spTree>
    <p:extLst>
      <p:ext uri="{BB962C8B-B14F-4D97-AF65-F5344CB8AC3E}">
        <p14:creationId xmlns:p14="http://schemas.microsoft.com/office/powerpoint/2010/main" val="3379978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05D92274-6EA7-1EDE-CFB5-43BD1DFDD07F}"/>
            </a:ext>
          </a:extLst>
        </p:cNvPr>
        <p:cNvGrpSpPr/>
        <p:nvPr/>
      </p:nvGrpSpPr>
      <p:grpSpPr>
        <a:xfrm>
          <a:off x="0" y="0"/>
          <a:ext cx="0" cy="0"/>
          <a:chOff x="0" y="0"/>
          <a:chExt cx="0" cy="0"/>
        </a:xfrm>
      </p:grpSpPr>
      <p:sp>
        <p:nvSpPr>
          <p:cNvPr id="2" name="Google Shape;112;p16">
            <a:extLst>
              <a:ext uri="{FF2B5EF4-FFF2-40B4-BE49-F238E27FC236}">
                <a16:creationId xmlns:a16="http://schemas.microsoft.com/office/drawing/2014/main" id="{DB97C742-3B93-0599-D8E2-7E44749C912E}"/>
              </a:ext>
            </a:extLst>
          </p:cNvPr>
          <p:cNvSpPr txBox="1"/>
          <p:nvPr/>
        </p:nvSpPr>
        <p:spPr>
          <a:xfrm>
            <a:off x="451175" y="757975"/>
            <a:ext cx="8013556" cy="4770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900" dirty="0">
                <a:latin typeface="Times New Roman"/>
                <a:ea typeface="Times New Roman"/>
                <a:cs typeface="Times New Roman"/>
                <a:sym typeface="Times New Roman"/>
              </a:rPr>
              <a:t>Objective function</a:t>
            </a:r>
            <a:endParaRPr sz="1900" dirty="0">
              <a:latin typeface="Times New Roman"/>
              <a:ea typeface="Times New Roman"/>
              <a:cs typeface="Times New Roman"/>
              <a:sym typeface="Times New Roman"/>
            </a:endParaRPr>
          </a:p>
        </p:txBody>
      </p:sp>
      <p:pic>
        <p:nvPicPr>
          <p:cNvPr id="8" name="Immagine 7">
            <a:extLst>
              <a:ext uri="{FF2B5EF4-FFF2-40B4-BE49-F238E27FC236}">
                <a16:creationId xmlns:a16="http://schemas.microsoft.com/office/drawing/2014/main" id="{D9E9D99D-5F04-F8FF-C548-2560AD6DF7B8}"/>
              </a:ext>
            </a:extLst>
          </p:cNvPr>
          <p:cNvPicPr>
            <a:picLocks noChangeAspect="1"/>
          </p:cNvPicPr>
          <p:nvPr/>
        </p:nvPicPr>
        <p:blipFill>
          <a:blip r:embed="rId3"/>
          <a:stretch>
            <a:fillRect/>
          </a:stretch>
        </p:blipFill>
        <p:spPr>
          <a:xfrm>
            <a:off x="685800" y="1865559"/>
            <a:ext cx="7772400" cy="826851"/>
          </a:xfrm>
          <a:prstGeom prst="rect">
            <a:avLst/>
          </a:prstGeom>
        </p:spPr>
      </p:pic>
      <p:sp>
        <p:nvSpPr>
          <p:cNvPr id="9" name="Google Shape;103;p15">
            <a:extLst>
              <a:ext uri="{FF2B5EF4-FFF2-40B4-BE49-F238E27FC236}">
                <a16:creationId xmlns:a16="http://schemas.microsoft.com/office/drawing/2014/main" id="{21AD0523-BFAB-67D7-FF2F-39F52B695CA3}"/>
              </a:ext>
            </a:extLst>
          </p:cNvPr>
          <p:cNvSpPr/>
          <p:nvPr/>
        </p:nvSpPr>
        <p:spPr>
          <a:xfrm>
            <a:off x="3584923" y="2069623"/>
            <a:ext cx="336446" cy="390363"/>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4;p15">
            <a:extLst>
              <a:ext uri="{FF2B5EF4-FFF2-40B4-BE49-F238E27FC236}">
                <a16:creationId xmlns:a16="http://schemas.microsoft.com/office/drawing/2014/main" id="{A76BB8DF-E392-E98C-9EA4-CF6CA28A5260}"/>
              </a:ext>
            </a:extLst>
          </p:cNvPr>
          <p:cNvCxnSpPr>
            <a:cxnSpLocks/>
          </p:cNvCxnSpPr>
          <p:nvPr/>
        </p:nvCxnSpPr>
        <p:spPr>
          <a:xfrm flipH="1">
            <a:off x="3387256" y="2470137"/>
            <a:ext cx="365890" cy="633325"/>
          </a:xfrm>
          <a:prstGeom prst="straightConnector1">
            <a:avLst/>
          </a:prstGeom>
          <a:noFill/>
          <a:ln w="9525" cap="flat" cmpd="sng">
            <a:solidFill>
              <a:schemeClr val="accent3"/>
            </a:solidFill>
            <a:prstDash val="solid"/>
            <a:round/>
            <a:headEnd type="none" w="med" len="med"/>
            <a:tailEnd type="triangle" w="med" len="med"/>
          </a:ln>
        </p:spPr>
      </p:cxnSp>
      <p:sp>
        <p:nvSpPr>
          <p:cNvPr id="12" name="Google Shape;102;p15">
            <a:extLst>
              <a:ext uri="{FF2B5EF4-FFF2-40B4-BE49-F238E27FC236}">
                <a16:creationId xmlns:a16="http://schemas.microsoft.com/office/drawing/2014/main" id="{5C5C93BD-2720-03B4-C08F-85DC8E4FE913}"/>
              </a:ext>
            </a:extLst>
          </p:cNvPr>
          <p:cNvSpPr txBox="1"/>
          <p:nvPr/>
        </p:nvSpPr>
        <p:spPr>
          <a:xfrm>
            <a:off x="2470968" y="3103462"/>
            <a:ext cx="1186949" cy="584745"/>
          </a:xfrm>
          <a:prstGeom prst="rect">
            <a:avLst/>
          </a:prstGeom>
          <a:noFill/>
          <a:ln>
            <a:solidFill>
              <a:srgbClr val="E95502"/>
            </a:solidFill>
          </a:ln>
        </p:spPr>
        <p:txBody>
          <a:bodyPr spcFirstLastPara="1" wrap="square" lIns="91425" tIns="91425" rIns="91425" bIns="91425" anchor="t" anchorCtr="0">
            <a:spAutoFit/>
          </a:bodyPr>
          <a:lstStyle/>
          <a:p>
            <a:pPr marL="0" lvl="0" indent="0" algn="l" rtl="0">
              <a:spcBef>
                <a:spcPts val="0"/>
              </a:spcBef>
              <a:spcAft>
                <a:spcPts val="0"/>
              </a:spcAft>
              <a:buNone/>
            </a:pPr>
            <a:r>
              <a:rPr lang="it-IT" sz="1300" dirty="0">
                <a:latin typeface="Times New Roman"/>
                <a:ea typeface="Times New Roman"/>
                <a:cs typeface="Times New Roman"/>
                <a:sym typeface="Times New Roman"/>
              </a:rPr>
              <a:t>Set of discrete time steps</a:t>
            </a:r>
          </a:p>
        </p:txBody>
      </p:sp>
      <p:sp>
        <p:nvSpPr>
          <p:cNvPr id="14" name="Google Shape;103;p15">
            <a:extLst>
              <a:ext uri="{FF2B5EF4-FFF2-40B4-BE49-F238E27FC236}">
                <a16:creationId xmlns:a16="http://schemas.microsoft.com/office/drawing/2014/main" id="{8082B2B4-C69C-862D-F108-A8EDCD011A05}"/>
              </a:ext>
            </a:extLst>
          </p:cNvPr>
          <p:cNvSpPr/>
          <p:nvPr/>
        </p:nvSpPr>
        <p:spPr>
          <a:xfrm>
            <a:off x="5319938" y="2140557"/>
            <a:ext cx="248524" cy="245311"/>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5">
            <a:extLst>
              <a:ext uri="{FF2B5EF4-FFF2-40B4-BE49-F238E27FC236}">
                <a16:creationId xmlns:a16="http://schemas.microsoft.com/office/drawing/2014/main" id="{549E6563-80AA-506D-19DF-8AA3EA6DD205}"/>
              </a:ext>
            </a:extLst>
          </p:cNvPr>
          <p:cNvSpPr txBox="1"/>
          <p:nvPr/>
        </p:nvSpPr>
        <p:spPr>
          <a:xfrm>
            <a:off x="5338822" y="3103462"/>
            <a:ext cx="2705569" cy="584745"/>
          </a:xfrm>
          <a:prstGeom prst="rect">
            <a:avLst/>
          </a:prstGeom>
          <a:noFill/>
          <a:ln>
            <a:solidFill>
              <a:srgbClr val="E95502"/>
            </a:solidFill>
          </a:ln>
        </p:spPr>
        <p:txBody>
          <a:bodyPr spcFirstLastPara="1" wrap="square" lIns="91425" tIns="91425" rIns="91425" bIns="91425" anchor="t" anchorCtr="0">
            <a:spAutoFit/>
          </a:bodyPr>
          <a:lstStyle/>
          <a:p>
            <a:pPr marL="0" lvl="0" indent="0" algn="l" rtl="0">
              <a:spcBef>
                <a:spcPts val="0"/>
              </a:spcBef>
              <a:spcAft>
                <a:spcPts val="0"/>
              </a:spcAft>
              <a:buNone/>
            </a:pPr>
            <a:r>
              <a:rPr lang="it-IT" sz="1300" dirty="0">
                <a:latin typeface="Times New Roman"/>
                <a:ea typeface="Times New Roman"/>
                <a:cs typeface="Times New Roman"/>
                <a:sym typeface="Times New Roman"/>
              </a:rPr>
              <a:t>Penalty cost to </a:t>
            </a:r>
            <a:r>
              <a:rPr lang="it-IT" sz="1300" dirty="0" err="1">
                <a:latin typeface="Times New Roman"/>
                <a:ea typeface="Times New Roman"/>
                <a:cs typeface="Times New Roman"/>
                <a:sym typeface="Times New Roman"/>
              </a:rPr>
              <a:t>incentivise</a:t>
            </a:r>
            <a:r>
              <a:rPr lang="it-IT" sz="1300" dirty="0">
                <a:latin typeface="Times New Roman"/>
                <a:ea typeface="Times New Roman"/>
                <a:cs typeface="Times New Roman"/>
                <a:sym typeface="Times New Roman"/>
              </a:rPr>
              <a:t> travellers to </a:t>
            </a:r>
            <a:r>
              <a:rPr lang="it-IT" sz="1300" dirty="0" err="1">
                <a:latin typeface="Times New Roman"/>
                <a:ea typeface="Times New Roman"/>
                <a:cs typeface="Times New Roman"/>
                <a:sym typeface="Times New Roman"/>
              </a:rPr>
              <a:t>move</a:t>
            </a:r>
            <a:r>
              <a:rPr lang="it-IT" sz="1300" dirty="0">
                <a:latin typeface="Times New Roman"/>
                <a:ea typeface="Times New Roman"/>
                <a:cs typeface="Times New Roman"/>
                <a:sym typeface="Times New Roman"/>
              </a:rPr>
              <a:t> </a:t>
            </a:r>
            <a:r>
              <a:rPr lang="it-IT" sz="1300" dirty="0" err="1">
                <a:latin typeface="Times New Roman"/>
                <a:ea typeface="Times New Roman"/>
                <a:cs typeface="Times New Roman"/>
                <a:sym typeface="Times New Roman"/>
              </a:rPr>
              <a:t>along</a:t>
            </a:r>
            <a:r>
              <a:rPr lang="it-IT" sz="1300" dirty="0">
                <a:latin typeface="Times New Roman"/>
                <a:ea typeface="Times New Roman"/>
                <a:cs typeface="Times New Roman"/>
                <a:sym typeface="Times New Roman"/>
              </a:rPr>
              <a:t> </a:t>
            </a:r>
            <a:r>
              <a:rPr lang="it-IT" sz="1300" dirty="0" err="1">
                <a:latin typeface="Times New Roman"/>
                <a:ea typeface="Times New Roman"/>
                <a:cs typeface="Times New Roman"/>
                <a:sym typeface="Times New Roman"/>
              </a:rPr>
              <a:t>instead</a:t>
            </a:r>
            <a:r>
              <a:rPr lang="it-IT" sz="1300" dirty="0">
                <a:latin typeface="Times New Roman"/>
                <a:ea typeface="Times New Roman"/>
                <a:cs typeface="Times New Roman"/>
                <a:sym typeface="Times New Roman"/>
              </a:rPr>
              <a:t> of </a:t>
            </a:r>
            <a:r>
              <a:rPr lang="it-IT" sz="1300" dirty="0" err="1">
                <a:latin typeface="Times New Roman"/>
                <a:ea typeface="Times New Roman"/>
                <a:cs typeface="Times New Roman"/>
                <a:sym typeface="Times New Roman"/>
              </a:rPr>
              <a:t>waiting</a:t>
            </a:r>
            <a:endParaRPr lang="it-IT" sz="1300" dirty="0">
              <a:latin typeface="Times New Roman"/>
              <a:ea typeface="Times New Roman"/>
              <a:cs typeface="Times New Roman"/>
              <a:sym typeface="Times New Roman"/>
            </a:endParaRPr>
          </a:p>
        </p:txBody>
      </p:sp>
      <p:sp>
        <p:nvSpPr>
          <p:cNvPr id="21" name="Google Shape;94;p14">
            <a:extLst>
              <a:ext uri="{FF2B5EF4-FFF2-40B4-BE49-F238E27FC236}">
                <a16:creationId xmlns:a16="http://schemas.microsoft.com/office/drawing/2014/main" id="{00A02A96-AD08-559C-2FC0-E275F208A23A}"/>
              </a:ext>
            </a:extLst>
          </p:cNvPr>
          <p:cNvSpPr txBox="1"/>
          <p:nvPr/>
        </p:nvSpPr>
        <p:spPr>
          <a:xfrm>
            <a:off x="726703" y="4099259"/>
            <a:ext cx="7462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err="1">
                <a:latin typeface="Times New Roman"/>
                <a:ea typeface="Times New Roman"/>
                <a:cs typeface="Times New Roman"/>
                <a:sym typeface="Times New Roman"/>
              </a:rPr>
              <a:t>Maximising</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total</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traffic</a:t>
            </a:r>
            <a:r>
              <a:rPr lang="it-IT" dirty="0">
                <a:latin typeface="Times New Roman"/>
                <a:ea typeface="Times New Roman"/>
                <a:cs typeface="Times New Roman"/>
                <a:sym typeface="Times New Roman"/>
              </a:rPr>
              <a:t> outflow </a:t>
            </a:r>
            <a:r>
              <a:rPr lang="it-IT" dirty="0" err="1">
                <a:latin typeface="Times New Roman"/>
                <a:ea typeface="Times New Roman"/>
                <a:cs typeface="Times New Roman"/>
                <a:sym typeface="Times New Roman"/>
              </a:rPr>
              <a:t>is</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mathematically</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equivalent</a:t>
            </a:r>
            <a:r>
              <a:rPr lang="it-IT" dirty="0">
                <a:latin typeface="Times New Roman"/>
                <a:ea typeface="Times New Roman"/>
                <a:cs typeface="Times New Roman"/>
                <a:sym typeface="Times New Roman"/>
              </a:rPr>
              <a:t> to </a:t>
            </a:r>
            <a:r>
              <a:rPr lang="it-IT" dirty="0" err="1">
                <a:latin typeface="Times New Roman"/>
                <a:ea typeface="Times New Roman"/>
                <a:cs typeface="Times New Roman"/>
                <a:sym typeface="Times New Roman"/>
              </a:rPr>
              <a:t>minimising</a:t>
            </a:r>
            <a:r>
              <a:rPr lang="it-IT" dirty="0">
                <a:latin typeface="Times New Roman"/>
                <a:ea typeface="Times New Roman"/>
                <a:cs typeface="Times New Roman"/>
                <a:sym typeface="Times New Roman"/>
              </a:rPr>
              <a:t> </a:t>
            </a:r>
            <a:r>
              <a:rPr lang="it-IT" dirty="0" err="1">
                <a:latin typeface="Times New Roman"/>
                <a:ea typeface="Times New Roman"/>
                <a:cs typeface="Times New Roman"/>
                <a:sym typeface="Times New Roman"/>
              </a:rPr>
              <a:t>total</a:t>
            </a:r>
            <a:r>
              <a:rPr lang="it-IT" dirty="0">
                <a:latin typeface="Times New Roman"/>
                <a:ea typeface="Times New Roman"/>
                <a:cs typeface="Times New Roman"/>
                <a:sym typeface="Times New Roman"/>
              </a:rPr>
              <a:t> travel times.</a:t>
            </a:r>
            <a:endParaRPr dirty="0">
              <a:latin typeface="Times New Roman"/>
              <a:ea typeface="Times New Roman"/>
              <a:cs typeface="Times New Roman"/>
              <a:sym typeface="Times New Roman"/>
            </a:endParaRPr>
          </a:p>
        </p:txBody>
      </p:sp>
      <p:cxnSp>
        <p:nvCxnSpPr>
          <p:cNvPr id="29" name="Google Shape;104;p15">
            <a:extLst>
              <a:ext uri="{FF2B5EF4-FFF2-40B4-BE49-F238E27FC236}">
                <a16:creationId xmlns:a16="http://schemas.microsoft.com/office/drawing/2014/main" id="{73594311-DFBD-43AF-6EA4-7982F07E4EEB}"/>
              </a:ext>
            </a:extLst>
          </p:cNvPr>
          <p:cNvCxnSpPr>
            <a:cxnSpLocks/>
          </p:cNvCxnSpPr>
          <p:nvPr/>
        </p:nvCxnSpPr>
        <p:spPr>
          <a:xfrm>
            <a:off x="5443085" y="2389690"/>
            <a:ext cx="125377" cy="713772"/>
          </a:xfrm>
          <a:prstGeom prst="straightConnector1">
            <a:avLst/>
          </a:prstGeom>
          <a:noFill/>
          <a:ln w="9525" cap="flat" cmpd="sng">
            <a:solidFill>
              <a:schemeClr val="accent3"/>
            </a:solidFill>
            <a:prstDash val="solid"/>
            <a:round/>
            <a:headEnd type="none" w="med" len="med"/>
            <a:tailEnd type="triangle" w="med" len="med"/>
          </a:ln>
        </p:spPr>
      </p:cxnSp>
    </p:spTree>
    <p:extLst>
      <p:ext uri="{BB962C8B-B14F-4D97-AF65-F5344CB8AC3E}">
        <p14:creationId xmlns:p14="http://schemas.microsoft.com/office/powerpoint/2010/main" val="83368414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50B91B52DD3F44B3540B9391848B12" ma:contentTypeVersion="4" ma:contentTypeDescription="Create a new document." ma:contentTypeScope="" ma:versionID="eac2d9bcd0f84db34f62ea62a5d759ed">
  <xsd:schema xmlns:xsd="http://www.w3.org/2001/XMLSchema" xmlns:xs="http://www.w3.org/2001/XMLSchema" xmlns:p="http://schemas.microsoft.com/office/2006/metadata/properties" xmlns:ns2="be087722-f12a-4091-a590-0358dc43a6e8" targetNamespace="http://schemas.microsoft.com/office/2006/metadata/properties" ma:root="true" ma:fieldsID="44606e6baa7569471acd0ad6ba2b6385" ns2:_="">
    <xsd:import namespace="be087722-f12a-4091-a590-0358dc43a6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87722-f12a-4091-a590-0358dc43a6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437D6D-FCEE-4002-B8AF-1E8EF2B8D10C}">
  <ds:schemaRefs>
    <ds:schemaRef ds:uri="http://schemas.microsoft.com/sharepoint/v3/contenttype/forms"/>
  </ds:schemaRefs>
</ds:datastoreItem>
</file>

<file path=customXml/itemProps2.xml><?xml version="1.0" encoding="utf-8"?>
<ds:datastoreItem xmlns:ds="http://schemas.openxmlformats.org/officeDocument/2006/customXml" ds:itemID="{1532690E-4DB4-4ED5-AC68-50DB249CC2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087722-f12a-4091-a590-0358dc43a6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F3D8CA-DFA6-48E3-81E0-7E5D75B8EF7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108</TotalTime>
  <Words>1612</Words>
  <Application>Microsoft Macintosh PowerPoint</Application>
  <PresentationFormat>Presentazione su schermo (16:9)</PresentationFormat>
  <Paragraphs>194</Paragraphs>
  <Slides>25</Slides>
  <Notes>25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25</vt:i4>
      </vt:variant>
    </vt:vector>
  </HeadingPairs>
  <TitlesOfParts>
    <vt:vector size="32" baseType="lpstr">
      <vt:lpstr>Lato</vt:lpstr>
      <vt:lpstr>Raleway</vt:lpstr>
      <vt:lpstr>Arial</vt:lpstr>
      <vt:lpstr>Times New Roman</vt:lpstr>
      <vt:lpstr>Edwardian Script ITC</vt:lpstr>
      <vt:lpstr>Cambria Math</vt:lpstr>
      <vt:lpstr>Streamline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Generation of a feasible path</vt:lpstr>
      <vt:lpstr>Presentazione standard di PowerPoint</vt:lpstr>
      <vt:lpstr>Two different implementations: AS and MMAS</vt:lpstr>
      <vt:lpstr>Two different implementations: AS and MMAS</vt:lpstr>
      <vt:lpstr>Two different implementations: AS and MMAS</vt:lpstr>
      <vt:lpstr>Two different implementations: AS and MMAS</vt:lpstr>
      <vt:lpstr>Two different implementations: AS and MMAS</vt:lpstr>
      <vt:lpstr>ML - Ant Colony Optimization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pro8233</cp:lastModifiedBy>
  <cp:revision>11</cp:revision>
  <dcterms:modified xsi:type="dcterms:W3CDTF">2025-07-12T14:27:10Z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0x010100FA50B91B52DD3F44B3540B9391848B12</vt:lpwstr>
  </property>
</Properties>
</file>